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6" r:id="rId2"/>
    <p:sldId id="323" r:id="rId3"/>
    <p:sldId id="272" r:id="rId4"/>
    <p:sldId id="308" r:id="rId5"/>
    <p:sldId id="303" r:id="rId6"/>
    <p:sldId id="322" r:id="rId7"/>
    <p:sldId id="289" r:id="rId8"/>
    <p:sldId id="309" r:id="rId9"/>
    <p:sldId id="263" r:id="rId10"/>
    <p:sldId id="307" r:id="rId11"/>
    <p:sldId id="312" r:id="rId12"/>
    <p:sldId id="282" r:id="rId13"/>
    <p:sldId id="325" r:id="rId14"/>
    <p:sldId id="305" r:id="rId15"/>
    <p:sldId id="315" r:id="rId16"/>
    <p:sldId id="310" r:id="rId17"/>
    <p:sldId id="311"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3B8DE-BAC5-47AC-BE75-8EE6D1CB912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CDD5333-9B21-4E5A-8914-E6DB3CCE7072}">
      <dgm:prSet/>
      <dgm:spPr/>
      <dgm:t>
        <a:bodyPr/>
        <a:lstStyle/>
        <a:p>
          <a:r>
            <a:rPr lang="en-US" b="1"/>
            <a:t>Not only Covid</a:t>
          </a:r>
          <a:endParaRPr lang="en-US"/>
        </a:p>
      </dgm:t>
    </dgm:pt>
    <dgm:pt modelId="{B217FE14-F8CD-455D-AB47-6F96B07EAADB}" type="parTrans" cxnId="{9987FB95-D5C2-4D7E-83C2-483ED12C8D2D}">
      <dgm:prSet/>
      <dgm:spPr/>
      <dgm:t>
        <a:bodyPr/>
        <a:lstStyle/>
        <a:p>
          <a:endParaRPr lang="en-US"/>
        </a:p>
      </dgm:t>
    </dgm:pt>
    <dgm:pt modelId="{BC12292F-114D-461D-B17A-889DC98A93FB}" type="sibTrans" cxnId="{9987FB95-D5C2-4D7E-83C2-483ED12C8D2D}">
      <dgm:prSet/>
      <dgm:spPr/>
      <dgm:t>
        <a:bodyPr/>
        <a:lstStyle/>
        <a:p>
          <a:endParaRPr lang="en-US"/>
        </a:p>
      </dgm:t>
    </dgm:pt>
    <dgm:pt modelId="{AC40258B-1BE8-4135-B2FD-CC2FF1F8B40E}">
      <dgm:prSet/>
      <dgm:spPr/>
      <dgm:t>
        <a:bodyPr/>
        <a:lstStyle/>
        <a:p>
          <a:r>
            <a:rPr lang="en-US" b="1"/>
            <a:t>Climate change</a:t>
          </a:r>
          <a:endParaRPr lang="en-US"/>
        </a:p>
      </dgm:t>
    </dgm:pt>
    <dgm:pt modelId="{3511C9DC-ED37-481E-999A-89A06E0F7C98}" type="parTrans" cxnId="{CF813245-B6A1-448A-8F28-88B726720AB3}">
      <dgm:prSet/>
      <dgm:spPr/>
      <dgm:t>
        <a:bodyPr/>
        <a:lstStyle/>
        <a:p>
          <a:endParaRPr lang="en-US"/>
        </a:p>
      </dgm:t>
    </dgm:pt>
    <dgm:pt modelId="{3DB1CB1D-855A-4A2E-866C-A60F87DD5945}" type="sibTrans" cxnId="{CF813245-B6A1-448A-8F28-88B726720AB3}">
      <dgm:prSet/>
      <dgm:spPr/>
      <dgm:t>
        <a:bodyPr/>
        <a:lstStyle/>
        <a:p>
          <a:endParaRPr lang="en-US"/>
        </a:p>
      </dgm:t>
    </dgm:pt>
    <dgm:pt modelId="{B20E7787-71BF-47AE-B64C-D2901E65DC8D}">
      <dgm:prSet/>
      <dgm:spPr/>
      <dgm:t>
        <a:bodyPr/>
        <a:lstStyle/>
        <a:p>
          <a:r>
            <a:rPr lang="en-US" b="1"/>
            <a:t>Ecosystems collapse</a:t>
          </a:r>
          <a:endParaRPr lang="en-US"/>
        </a:p>
      </dgm:t>
    </dgm:pt>
    <dgm:pt modelId="{8B39DD02-E48C-4096-8948-0DDB4AB52D05}" type="parTrans" cxnId="{E3802352-ADFB-43A4-8133-B41044BAD4D6}">
      <dgm:prSet/>
      <dgm:spPr/>
      <dgm:t>
        <a:bodyPr/>
        <a:lstStyle/>
        <a:p>
          <a:endParaRPr lang="en-US"/>
        </a:p>
      </dgm:t>
    </dgm:pt>
    <dgm:pt modelId="{5FD6A3D8-1DE9-41DB-8C07-C313AF8AAF0A}" type="sibTrans" cxnId="{E3802352-ADFB-43A4-8133-B41044BAD4D6}">
      <dgm:prSet/>
      <dgm:spPr/>
      <dgm:t>
        <a:bodyPr/>
        <a:lstStyle/>
        <a:p>
          <a:endParaRPr lang="en-US"/>
        </a:p>
      </dgm:t>
    </dgm:pt>
    <dgm:pt modelId="{412651CA-F4CE-42CA-BD06-9BAC94438BE8}">
      <dgm:prSet/>
      <dgm:spPr/>
      <dgm:t>
        <a:bodyPr/>
        <a:lstStyle/>
        <a:p>
          <a:r>
            <a:rPr lang="en-US" b="1" dirty="0"/>
            <a:t>Biodiversity loss</a:t>
          </a:r>
          <a:endParaRPr lang="en-US" dirty="0"/>
        </a:p>
      </dgm:t>
    </dgm:pt>
    <dgm:pt modelId="{79E83B73-CF67-4EE0-B775-67EC0FED1043}" type="parTrans" cxnId="{7B033359-F94A-4D9C-8C48-76DCB5EDE699}">
      <dgm:prSet/>
      <dgm:spPr/>
      <dgm:t>
        <a:bodyPr/>
        <a:lstStyle/>
        <a:p>
          <a:endParaRPr lang="en-US"/>
        </a:p>
      </dgm:t>
    </dgm:pt>
    <dgm:pt modelId="{EE9D16A8-BAEE-4827-A334-0205CA12F226}" type="sibTrans" cxnId="{7B033359-F94A-4D9C-8C48-76DCB5EDE699}">
      <dgm:prSet/>
      <dgm:spPr/>
      <dgm:t>
        <a:bodyPr/>
        <a:lstStyle/>
        <a:p>
          <a:endParaRPr lang="en-US"/>
        </a:p>
      </dgm:t>
    </dgm:pt>
    <dgm:pt modelId="{53554B7F-2886-4FD4-B379-E52D38B77D18}">
      <dgm:prSet/>
      <dgm:spPr/>
      <dgm:t>
        <a:bodyPr/>
        <a:lstStyle/>
        <a:p>
          <a:r>
            <a:rPr lang="en-US" b="1" dirty="0"/>
            <a:t>Sustainability transitions</a:t>
          </a:r>
          <a:endParaRPr lang="en-US" dirty="0"/>
        </a:p>
      </dgm:t>
    </dgm:pt>
    <dgm:pt modelId="{23F00FD0-2515-4610-B672-C167CF192377}" type="parTrans" cxnId="{22D5AD82-849C-4F95-932C-72D7A85A51A1}">
      <dgm:prSet/>
      <dgm:spPr/>
      <dgm:t>
        <a:bodyPr/>
        <a:lstStyle/>
        <a:p>
          <a:endParaRPr lang="en-US"/>
        </a:p>
      </dgm:t>
    </dgm:pt>
    <dgm:pt modelId="{7BBE7678-E2EF-482A-8B5B-620E9C80C899}" type="sibTrans" cxnId="{22D5AD82-849C-4F95-932C-72D7A85A51A1}">
      <dgm:prSet/>
      <dgm:spPr/>
      <dgm:t>
        <a:bodyPr/>
        <a:lstStyle/>
        <a:p>
          <a:endParaRPr lang="en-US"/>
        </a:p>
      </dgm:t>
    </dgm:pt>
    <dgm:pt modelId="{DEAA359C-C3A7-43AA-B3C4-15D7D5D595DD}" type="pres">
      <dgm:prSet presAssocID="{8B53B8DE-BAC5-47AC-BE75-8EE6D1CB9124}" presName="linear" presStyleCnt="0">
        <dgm:presLayoutVars>
          <dgm:dir/>
          <dgm:animLvl val="lvl"/>
          <dgm:resizeHandles val="exact"/>
        </dgm:presLayoutVars>
      </dgm:prSet>
      <dgm:spPr/>
    </dgm:pt>
    <dgm:pt modelId="{611D1D16-9EDA-4201-A4BB-37CE326FCAE7}" type="pres">
      <dgm:prSet presAssocID="{BCDD5333-9B21-4E5A-8914-E6DB3CCE7072}" presName="parentLin" presStyleCnt="0"/>
      <dgm:spPr/>
    </dgm:pt>
    <dgm:pt modelId="{CAEB01CA-67DF-4BB1-94AC-897C1FCA2BAE}" type="pres">
      <dgm:prSet presAssocID="{BCDD5333-9B21-4E5A-8914-E6DB3CCE7072}" presName="parentLeftMargin" presStyleLbl="node1" presStyleIdx="0" presStyleCnt="1"/>
      <dgm:spPr/>
    </dgm:pt>
    <dgm:pt modelId="{3402EF1C-2FF5-41FA-A5B8-9C14E1FDC3B9}" type="pres">
      <dgm:prSet presAssocID="{BCDD5333-9B21-4E5A-8914-E6DB3CCE7072}" presName="parentText" presStyleLbl="node1" presStyleIdx="0" presStyleCnt="1">
        <dgm:presLayoutVars>
          <dgm:chMax val="0"/>
          <dgm:bulletEnabled val="1"/>
        </dgm:presLayoutVars>
      </dgm:prSet>
      <dgm:spPr/>
    </dgm:pt>
    <dgm:pt modelId="{F7BF4F4E-C795-4933-977C-FA81E9DB2FCC}" type="pres">
      <dgm:prSet presAssocID="{BCDD5333-9B21-4E5A-8914-E6DB3CCE7072}" presName="negativeSpace" presStyleCnt="0"/>
      <dgm:spPr/>
    </dgm:pt>
    <dgm:pt modelId="{73D4761F-E765-449B-A304-3C1DFB8D50CC}" type="pres">
      <dgm:prSet presAssocID="{BCDD5333-9B21-4E5A-8914-E6DB3CCE7072}" presName="childText" presStyleLbl="conFgAcc1" presStyleIdx="0" presStyleCnt="1">
        <dgm:presLayoutVars>
          <dgm:bulletEnabled val="1"/>
        </dgm:presLayoutVars>
      </dgm:prSet>
      <dgm:spPr/>
    </dgm:pt>
  </dgm:ptLst>
  <dgm:cxnLst>
    <dgm:cxn modelId="{693B5D34-F916-4CC7-879D-6BE223D09973}" type="presOf" srcId="{8B53B8DE-BAC5-47AC-BE75-8EE6D1CB9124}" destId="{DEAA359C-C3A7-43AA-B3C4-15D7D5D595DD}" srcOrd="0" destOrd="0" presId="urn:microsoft.com/office/officeart/2005/8/layout/list1"/>
    <dgm:cxn modelId="{7A07B95B-3042-4725-B04C-05C32585C969}" type="presOf" srcId="{B20E7787-71BF-47AE-B64C-D2901E65DC8D}" destId="{73D4761F-E765-449B-A304-3C1DFB8D50CC}" srcOrd="0" destOrd="1" presId="urn:microsoft.com/office/officeart/2005/8/layout/list1"/>
    <dgm:cxn modelId="{CF813245-B6A1-448A-8F28-88B726720AB3}" srcId="{BCDD5333-9B21-4E5A-8914-E6DB3CCE7072}" destId="{AC40258B-1BE8-4135-B2FD-CC2FF1F8B40E}" srcOrd="0" destOrd="0" parTransId="{3511C9DC-ED37-481E-999A-89A06E0F7C98}" sibTransId="{3DB1CB1D-855A-4A2E-866C-A60F87DD5945}"/>
    <dgm:cxn modelId="{BE1C9E49-B0ED-4110-9A35-276D08B4D8B2}" type="presOf" srcId="{AC40258B-1BE8-4135-B2FD-CC2FF1F8B40E}" destId="{73D4761F-E765-449B-A304-3C1DFB8D50CC}" srcOrd="0" destOrd="0" presId="urn:microsoft.com/office/officeart/2005/8/layout/list1"/>
    <dgm:cxn modelId="{E3802352-ADFB-43A4-8133-B41044BAD4D6}" srcId="{BCDD5333-9B21-4E5A-8914-E6DB3CCE7072}" destId="{B20E7787-71BF-47AE-B64C-D2901E65DC8D}" srcOrd="1" destOrd="0" parTransId="{8B39DD02-E48C-4096-8948-0DDB4AB52D05}" sibTransId="{5FD6A3D8-1DE9-41DB-8C07-C313AF8AAF0A}"/>
    <dgm:cxn modelId="{C6725978-5FF8-488C-B41D-1B1C7CD71A2C}" type="presOf" srcId="{412651CA-F4CE-42CA-BD06-9BAC94438BE8}" destId="{73D4761F-E765-449B-A304-3C1DFB8D50CC}" srcOrd="0" destOrd="2" presId="urn:microsoft.com/office/officeart/2005/8/layout/list1"/>
    <dgm:cxn modelId="{7B033359-F94A-4D9C-8C48-76DCB5EDE699}" srcId="{BCDD5333-9B21-4E5A-8914-E6DB3CCE7072}" destId="{412651CA-F4CE-42CA-BD06-9BAC94438BE8}" srcOrd="2" destOrd="0" parTransId="{79E83B73-CF67-4EE0-B775-67EC0FED1043}" sibTransId="{EE9D16A8-BAEE-4827-A334-0205CA12F226}"/>
    <dgm:cxn modelId="{69C6E07C-814C-4098-97F0-037109B5F0E1}" type="presOf" srcId="{BCDD5333-9B21-4E5A-8914-E6DB3CCE7072}" destId="{3402EF1C-2FF5-41FA-A5B8-9C14E1FDC3B9}" srcOrd="1" destOrd="0" presId="urn:microsoft.com/office/officeart/2005/8/layout/list1"/>
    <dgm:cxn modelId="{22D5AD82-849C-4F95-932C-72D7A85A51A1}" srcId="{BCDD5333-9B21-4E5A-8914-E6DB3CCE7072}" destId="{53554B7F-2886-4FD4-B379-E52D38B77D18}" srcOrd="3" destOrd="0" parTransId="{23F00FD0-2515-4610-B672-C167CF192377}" sibTransId="{7BBE7678-E2EF-482A-8B5B-620E9C80C899}"/>
    <dgm:cxn modelId="{C69AA685-CE5F-4775-85E7-9D53AF4A81D6}" type="presOf" srcId="{53554B7F-2886-4FD4-B379-E52D38B77D18}" destId="{73D4761F-E765-449B-A304-3C1DFB8D50CC}" srcOrd="0" destOrd="3" presId="urn:microsoft.com/office/officeart/2005/8/layout/list1"/>
    <dgm:cxn modelId="{9987FB95-D5C2-4D7E-83C2-483ED12C8D2D}" srcId="{8B53B8DE-BAC5-47AC-BE75-8EE6D1CB9124}" destId="{BCDD5333-9B21-4E5A-8914-E6DB3CCE7072}" srcOrd="0" destOrd="0" parTransId="{B217FE14-F8CD-455D-AB47-6F96B07EAADB}" sibTransId="{BC12292F-114D-461D-B17A-889DC98A93FB}"/>
    <dgm:cxn modelId="{DC836898-F3C5-4333-B7ED-2CEE760F2A33}" type="presOf" srcId="{BCDD5333-9B21-4E5A-8914-E6DB3CCE7072}" destId="{CAEB01CA-67DF-4BB1-94AC-897C1FCA2BAE}" srcOrd="0" destOrd="0" presId="urn:microsoft.com/office/officeart/2005/8/layout/list1"/>
    <dgm:cxn modelId="{606BE0B4-F64D-4594-AB0E-C10EE5AD1103}" type="presParOf" srcId="{DEAA359C-C3A7-43AA-B3C4-15D7D5D595DD}" destId="{611D1D16-9EDA-4201-A4BB-37CE326FCAE7}" srcOrd="0" destOrd="0" presId="urn:microsoft.com/office/officeart/2005/8/layout/list1"/>
    <dgm:cxn modelId="{080B9FDA-D642-4F33-B666-7AB064E9A20B}" type="presParOf" srcId="{611D1D16-9EDA-4201-A4BB-37CE326FCAE7}" destId="{CAEB01CA-67DF-4BB1-94AC-897C1FCA2BAE}" srcOrd="0" destOrd="0" presId="urn:microsoft.com/office/officeart/2005/8/layout/list1"/>
    <dgm:cxn modelId="{31EE8C13-E5AB-4403-B2D7-C394A91D69D7}" type="presParOf" srcId="{611D1D16-9EDA-4201-A4BB-37CE326FCAE7}" destId="{3402EF1C-2FF5-41FA-A5B8-9C14E1FDC3B9}" srcOrd="1" destOrd="0" presId="urn:microsoft.com/office/officeart/2005/8/layout/list1"/>
    <dgm:cxn modelId="{391310BE-B7F3-4126-9C06-24A745B9224D}" type="presParOf" srcId="{DEAA359C-C3A7-43AA-B3C4-15D7D5D595DD}" destId="{F7BF4F4E-C795-4933-977C-FA81E9DB2FCC}" srcOrd="1" destOrd="0" presId="urn:microsoft.com/office/officeart/2005/8/layout/list1"/>
    <dgm:cxn modelId="{FCB4F8E7-6146-4304-950B-BD4260ED8BF3}" type="presParOf" srcId="{DEAA359C-C3A7-43AA-B3C4-15D7D5D595DD}" destId="{73D4761F-E765-449B-A304-3C1DFB8D50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D2E0E-3AD7-468F-9191-1A0AF189AA18}"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0E6D8CF5-C2D4-42AB-9C59-1F0C81ECB975}">
      <dgm:prSet/>
      <dgm:spPr/>
      <dgm:t>
        <a:bodyPr/>
        <a:lstStyle/>
        <a:p>
          <a:r>
            <a:rPr lang="en-GB" b="1"/>
            <a:t>Intolerable inequalities (social, economic, …)</a:t>
          </a:r>
          <a:endParaRPr lang="en-US"/>
        </a:p>
      </dgm:t>
    </dgm:pt>
    <dgm:pt modelId="{8FB9F6A4-F58D-4EEC-B1DB-CD9B4F63993B}" type="parTrans" cxnId="{AA148120-36C2-45B4-A286-1055A91C5227}">
      <dgm:prSet/>
      <dgm:spPr/>
      <dgm:t>
        <a:bodyPr/>
        <a:lstStyle/>
        <a:p>
          <a:endParaRPr lang="en-US"/>
        </a:p>
      </dgm:t>
    </dgm:pt>
    <dgm:pt modelId="{314DCBCA-7BB2-42EF-88CC-AE826184A6D0}" type="sibTrans" cxnId="{AA148120-36C2-45B4-A286-1055A91C5227}">
      <dgm:prSet/>
      <dgm:spPr/>
      <dgm:t>
        <a:bodyPr/>
        <a:lstStyle/>
        <a:p>
          <a:endParaRPr lang="en-US"/>
        </a:p>
      </dgm:t>
    </dgm:pt>
    <dgm:pt modelId="{A573AEFB-47BC-4E70-9C99-3C762D8F89DA}">
      <dgm:prSet/>
      <dgm:spPr/>
      <dgm:t>
        <a:bodyPr/>
        <a:lstStyle/>
        <a:p>
          <a:r>
            <a:rPr lang="en-GB" b="1"/>
            <a:t>Weak democratic institutions</a:t>
          </a:r>
          <a:endParaRPr lang="en-US"/>
        </a:p>
      </dgm:t>
    </dgm:pt>
    <dgm:pt modelId="{CA3FD690-36E5-49CC-99B9-933A2B0D8E24}" type="parTrans" cxnId="{84F3ACB2-3D5E-4999-A466-DA68592BA83C}">
      <dgm:prSet/>
      <dgm:spPr/>
      <dgm:t>
        <a:bodyPr/>
        <a:lstStyle/>
        <a:p>
          <a:endParaRPr lang="en-US"/>
        </a:p>
      </dgm:t>
    </dgm:pt>
    <dgm:pt modelId="{2FBD9B46-7F06-4624-A80A-FA015F6286B4}" type="sibTrans" cxnId="{84F3ACB2-3D5E-4999-A466-DA68592BA83C}">
      <dgm:prSet/>
      <dgm:spPr/>
      <dgm:t>
        <a:bodyPr/>
        <a:lstStyle/>
        <a:p>
          <a:endParaRPr lang="en-US"/>
        </a:p>
      </dgm:t>
    </dgm:pt>
    <dgm:pt modelId="{3407ECC6-CB14-4EC3-A190-F81319EB4AD0}">
      <dgm:prSet/>
      <dgm:spPr/>
      <dgm:t>
        <a:bodyPr/>
        <a:lstStyle/>
        <a:p>
          <a:r>
            <a:rPr lang="en-GB" b="1"/>
            <a:t>Authoritarian tendencies</a:t>
          </a:r>
          <a:endParaRPr lang="en-US"/>
        </a:p>
      </dgm:t>
    </dgm:pt>
    <dgm:pt modelId="{DCADD6F1-33C3-4F81-A957-4FD1507EB079}" type="parTrans" cxnId="{48208604-FF97-40D0-A309-0817F7E0336F}">
      <dgm:prSet/>
      <dgm:spPr/>
      <dgm:t>
        <a:bodyPr/>
        <a:lstStyle/>
        <a:p>
          <a:endParaRPr lang="en-US"/>
        </a:p>
      </dgm:t>
    </dgm:pt>
    <dgm:pt modelId="{E87D7556-5F0F-400B-9FB7-85D17C0B5379}" type="sibTrans" cxnId="{48208604-FF97-40D0-A309-0817F7E0336F}">
      <dgm:prSet/>
      <dgm:spPr/>
      <dgm:t>
        <a:bodyPr/>
        <a:lstStyle/>
        <a:p>
          <a:endParaRPr lang="en-US"/>
        </a:p>
      </dgm:t>
    </dgm:pt>
    <dgm:pt modelId="{D5375439-423A-42C3-8993-589ED384197C}">
      <dgm:prSet/>
      <dgm:spPr/>
      <dgm:t>
        <a:bodyPr/>
        <a:lstStyle/>
        <a:p>
          <a:r>
            <a:rPr lang="en-GB" b="1" dirty="0"/>
            <a:t>Magical idea about the role of Science in Society </a:t>
          </a:r>
          <a:endParaRPr lang="en-US" dirty="0"/>
        </a:p>
      </dgm:t>
    </dgm:pt>
    <dgm:pt modelId="{A47AA20C-C96F-400C-81E4-4CF628003B2B}" type="parTrans" cxnId="{1B094AB9-EA79-4139-AEF3-DB6E20D3AFC9}">
      <dgm:prSet/>
      <dgm:spPr/>
      <dgm:t>
        <a:bodyPr/>
        <a:lstStyle/>
        <a:p>
          <a:endParaRPr lang="en-US"/>
        </a:p>
      </dgm:t>
    </dgm:pt>
    <dgm:pt modelId="{C87FDC0B-E4BA-4331-8D1F-02E2957D5560}" type="sibTrans" cxnId="{1B094AB9-EA79-4139-AEF3-DB6E20D3AFC9}">
      <dgm:prSet/>
      <dgm:spPr/>
      <dgm:t>
        <a:bodyPr/>
        <a:lstStyle/>
        <a:p>
          <a:endParaRPr lang="en-US"/>
        </a:p>
      </dgm:t>
    </dgm:pt>
    <dgm:pt modelId="{C1A219CF-4070-4CD9-899A-39D2A022E685}" type="pres">
      <dgm:prSet presAssocID="{34DD2E0E-3AD7-468F-9191-1A0AF189AA18}" presName="linear" presStyleCnt="0">
        <dgm:presLayoutVars>
          <dgm:animLvl val="lvl"/>
          <dgm:resizeHandles val="exact"/>
        </dgm:presLayoutVars>
      </dgm:prSet>
      <dgm:spPr/>
    </dgm:pt>
    <dgm:pt modelId="{59A569A1-1146-4A50-BB99-A47569FD0043}" type="pres">
      <dgm:prSet presAssocID="{0E6D8CF5-C2D4-42AB-9C59-1F0C81ECB975}" presName="parentText" presStyleLbl="node1" presStyleIdx="0" presStyleCnt="4">
        <dgm:presLayoutVars>
          <dgm:chMax val="0"/>
          <dgm:bulletEnabled val="1"/>
        </dgm:presLayoutVars>
      </dgm:prSet>
      <dgm:spPr/>
    </dgm:pt>
    <dgm:pt modelId="{DB777F39-526B-4E93-A31B-3AE6E433A575}" type="pres">
      <dgm:prSet presAssocID="{314DCBCA-7BB2-42EF-88CC-AE826184A6D0}" presName="spacer" presStyleCnt="0"/>
      <dgm:spPr/>
    </dgm:pt>
    <dgm:pt modelId="{2A1DBF53-D6ED-43C0-85EF-E160BA48A969}" type="pres">
      <dgm:prSet presAssocID="{A573AEFB-47BC-4E70-9C99-3C762D8F89DA}" presName="parentText" presStyleLbl="node1" presStyleIdx="1" presStyleCnt="4">
        <dgm:presLayoutVars>
          <dgm:chMax val="0"/>
          <dgm:bulletEnabled val="1"/>
        </dgm:presLayoutVars>
      </dgm:prSet>
      <dgm:spPr/>
    </dgm:pt>
    <dgm:pt modelId="{FF1A9AC5-D3BE-4660-A366-2BDA75D20733}" type="pres">
      <dgm:prSet presAssocID="{2FBD9B46-7F06-4624-A80A-FA015F6286B4}" presName="spacer" presStyleCnt="0"/>
      <dgm:spPr/>
    </dgm:pt>
    <dgm:pt modelId="{6C8635B5-DBD9-4C12-8816-DC6D92D8BB05}" type="pres">
      <dgm:prSet presAssocID="{3407ECC6-CB14-4EC3-A190-F81319EB4AD0}" presName="parentText" presStyleLbl="node1" presStyleIdx="2" presStyleCnt="4">
        <dgm:presLayoutVars>
          <dgm:chMax val="0"/>
          <dgm:bulletEnabled val="1"/>
        </dgm:presLayoutVars>
      </dgm:prSet>
      <dgm:spPr/>
    </dgm:pt>
    <dgm:pt modelId="{AD11DD26-50F6-4F6A-AE09-60FC46F73E92}" type="pres">
      <dgm:prSet presAssocID="{E87D7556-5F0F-400B-9FB7-85D17C0B5379}" presName="spacer" presStyleCnt="0"/>
      <dgm:spPr/>
    </dgm:pt>
    <dgm:pt modelId="{5DB8D556-AC5B-4C4D-B49F-5A2569D3B9CC}" type="pres">
      <dgm:prSet presAssocID="{D5375439-423A-42C3-8993-589ED384197C}" presName="parentText" presStyleLbl="node1" presStyleIdx="3" presStyleCnt="4">
        <dgm:presLayoutVars>
          <dgm:chMax val="0"/>
          <dgm:bulletEnabled val="1"/>
        </dgm:presLayoutVars>
      </dgm:prSet>
      <dgm:spPr/>
    </dgm:pt>
  </dgm:ptLst>
  <dgm:cxnLst>
    <dgm:cxn modelId="{48208604-FF97-40D0-A309-0817F7E0336F}" srcId="{34DD2E0E-3AD7-468F-9191-1A0AF189AA18}" destId="{3407ECC6-CB14-4EC3-A190-F81319EB4AD0}" srcOrd="2" destOrd="0" parTransId="{DCADD6F1-33C3-4F81-A957-4FD1507EB079}" sibTransId="{E87D7556-5F0F-400B-9FB7-85D17C0B5379}"/>
    <dgm:cxn modelId="{AA148120-36C2-45B4-A286-1055A91C5227}" srcId="{34DD2E0E-3AD7-468F-9191-1A0AF189AA18}" destId="{0E6D8CF5-C2D4-42AB-9C59-1F0C81ECB975}" srcOrd="0" destOrd="0" parTransId="{8FB9F6A4-F58D-4EEC-B1DB-CD9B4F63993B}" sibTransId="{314DCBCA-7BB2-42EF-88CC-AE826184A6D0}"/>
    <dgm:cxn modelId="{2C874A6E-32BB-4516-AB44-B190CB9B9437}" type="presOf" srcId="{A573AEFB-47BC-4E70-9C99-3C762D8F89DA}" destId="{2A1DBF53-D6ED-43C0-85EF-E160BA48A969}" srcOrd="0" destOrd="0" presId="urn:microsoft.com/office/officeart/2005/8/layout/vList2"/>
    <dgm:cxn modelId="{FFB79A8D-864B-4EC1-9E4A-AFB6D0458549}" type="presOf" srcId="{34DD2E0E-3AD7-468F-9191-1A0AF189AA18}" destId="{C1A219CF-4070-4CD9-899A-39D2A022E685}" srcOrd="0" destOrd="0" presId="urn:microsoft.com/office/officeart/2005/8/layout/vList2"/>
    <dgm:cxn modelId="{84F3ACB2-3D5E-4999-A466-DA68592BA83C}" srcId="{34DD2E0E-3AD7-468F-9191-1A0AF189AA18}" destId="{A573AEFB-47BC-4E70-9C99-3C762D8F89DA}" srcOrd="1" destOrd="0" parTransId="{CA3FD690-36E5-49CC-99B9-933A2B0D8E24}" sibTransId="{2FBD9B46-7F06-4624-A80A-FA015F6286B4}"/>
    <dgm:cxn modelId="{1B094AB9-EA79-4139-AEF3-DB6E20D3AFC9}" srcId="{34DD2E0E-3AD7-468F-9191-1A0AF189AA18}" destId="{D5375439-423A-42C3-8993-589ED384197C}" srcOrd="3" destOrd="0" parTransId="{A47AA20C-C96F-400C-81E4-4CF628003B2B}" sibTransId="{C87FDC0B-E4BA-4331-8D1F-02E2957D5560}"/>
    <dgm:cxn modelId="{36D312C0-AFC0-4AE4-9DC9-2075F9AE4BB5}" type="presOf" srcId="{D5375439-423A-42C3-8993-589ED384197C}" destId="{5DB8D556-AC5B-4C4D-B49F-5A2569D3B9CC}" srcOrd="0" destOrd="0" presId="urn:microsoft.com/office/officeart/2005/8/layout/vList2"/>
    <dgm:cxn modelId="{BF0D39C2-7154-49A4-9C72-E25B9D3CC91D}" type="presOf" srcId="{0E6D8CF5-C2D4-42AB-9C59-1F0C81ECB975}" destId="{59A569A1-1146-4A50-BB99-A47569FD0043}" srcOrd="0" destOrd="0" presId="urn:microsoft.com/office/officeart/2005/8/layout/vList2"/>
    <dgm:cxn modelId="{5E48BAF6-1EAA-4BC8-954D-C735E68D0DCA}" type="presOf" srcId="{3407ECC6-CB14-4EC3-A190-F81319EB4AD0}" destId="{6C8635B5-DBD9-4C12-8816-DC6D92D8BB05}" srcOrd="0" destOrd="0" presId="urn:microsoft.com/office/officeart/2005/8/layout/vList2"/>
    <dgm:cxn modelId="{A95E22D6-4DD9-4426-81D9-8D11EFFE0508}" type="presParOf" srcId="{C1A219CF-4070-4CD9-899A-39D2A022E685}" destId="{59A569A1-1146-4A50-BB99-A47569FD0043}" srcOrd="0" destOrd="0" presId="urn:microsoft.com/office/officeart/2005/8/layout/vList2"/>
    <dgm:cxn modelId="{5A09B8E2-9DF2-4335-A52C-A2D8764FB338}" type="presParOf" srcId="{C1A219CF-4070-4CD9-899A-39D2A022E685}" destId="{DB777F39-526B-4E93-A31B-3AE6E433A575}" srcOrd="1" destOrd="0" presId="urn:microsoft.com/office/officeart/2005/8/layout/vList2"/>
    <dgm:cxn modelId="{2716C5D0-CAF4-4148-BD0E-B3895DD96C7B}" type="presParOf" srcId="{C1A219CF-4070-4CD9-899A-39D2A022E685}" destId="{2A1DBF53-D6ED-43C0-85EF-E160BA48A969}" srcOrd="2" destOrd="0" presId="urn:microsoft.com/office/officeart/2005/8/layout/vList2"/>
    <dgm:cxn modelId="{613D0793-57FC-4174-8CCE-F7B542EE8963}" type="presParOf" srcId="{C1A219CF-4070-4CD9-899A-39D2A022E685}" destId="{FF1A9AC5-D3BE-4660-A366-2BDA75D20733}" srcOrd="3" destOrd="0" presId="urn:microsoft.com/office/officeart/2005/8/layout/vList2"/>
    <dgm:cxn modelId="{0AD28ECB-61EF-4670-97D5-FB29D641AC9B}" type="presParOf" srcId="{C1A219CF-4070-4CD9-899A-39D2A022E685}" destId="{6C8635B5-DBD9-4C12-8816-DC6D92D8BB05}" srcOrd="4" destOrd="0" presId="urn:microsoft.com/office/officeart/2005/8/layout/vList2"/>
    <dgm:cxn modelId="{27725B95-FC00-4B19-AE19-BBAC1DBAEED7}" type="presParOf" srcId="{C1A219CF-4070-4CD9-899A-39D2A022E685}" destId="{AD11DD26-50F6-4F6A-AE09-60FC46F73E92}" srcOrd="5" destOrd="0" presId="urn:microsoft.com/office/officeart/2005/8/layout/vList2"/>
    <dgm:cxn modelId="{F421434E-0A45-4295-899E-2AC4478527E0}" type="presParOf" srcId="{C1A219CF-4070-4CD9-899A-39D2A022E685}" destId="{5DB8D556-AC5B-4C4D-B49F-5A2569D3B9C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4761F-E765-449B-A304-3C1DFB8D50CC}">
      <dsp:nvSpPr>
        <dsp:cNvPr id="0" name=""/>
        <dsp:cNvSpPr/>
      </dsp:nvSpPr>
      <dsp:spPr>
        <a:xfrm>
          <a:off x="0" y="605574"/>
          <a:ext cx="10515600" cy="37453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853948" rIns="816127" bIns="291592" numCol="1" spcCol="1270" anchor="t" anchorCtr="0">
          <a:noAutofit/>
        </a:bodyPr>
        <a:lstStyle/>
        <a:p>
          <a:pPr marL="285750" lvl="1" indent="-285750" algn="l" defTabSz="1822450">
            <a:lnSpc>
              <a:spcPct val="90000"/>
            </a:lnSpc>
            <a:spcBef>
              <a:spcPct val="0"/>
            </a:spcBef>
            <a:spcAft>
              <a:spcPct val="15000"/>
            </a:spcAft>
            <a:buChar char="•"/>
          </a:pPr>
          <a:r>
            <a:rPr lang="en-US" sz="4100" b="1" kern="1200"/>
            <a:t>Climate change</a:t>
          </a:r>
          <a:endParaRPr lang="en-US" sz="4100" kern="1200"/>
        </a:p>
        <a:p>
          <a:pPr marL="285750" lvl="1" indent="-285750" algn="l" defTabSz="1822450">
            <a:lnSpc>
              <a:spcPct val="90000"/>
            </a:lnSpc>
            <a:spcBef>
              <a:spcPct val="0"/>
            </a:spcBef>
            <a:spcAft>
              <a:spcPct val="15000"/>
            </a:spcAft>
            <a:buChar char="•"/>
          </a:pPr>
          <a:r>
            <a:rPr lang="en-US" sz="4100" b="1" kern="1200"/>
            <a:t>Ecosystems collapse</a:t>
          </a:r>
          <a:endParaRPr lang="en-US" sz="4100" kern="1200"/>
        </a:p>
        <a:p>
          <a:pPr marL="285750" lvl="1" indent="-285750" algn="l" defTabSz="1822450">
            <a:lnSpc>
              <a:spcPct val="90000"/>
            </a:lnSpc>
            <a:spcBef>
              <a:spcPct val="0"/>
            </a:spcBef>
            <a:spcAft>
              <a:spcPct val="15000"/>
            </a:spcAft>
            <a:buChar char="•"/>
          </a:pPr>
          <a:r>
            <a:rPr lang="en-US" sz="4100" b="1" kern="1200" dirty="0"/>
            <a:t>Biodiversity loss</a:t>
          </a:r>
          <a:endParaRPr lang="en-US" sz="4100" kern="1200" dirty="0"/>
        </a:p>
        <a:p>
          <a:pPr marL="285750" lvl="1" indent="-285750" algn="l" defTabSz="1822450">
            <a:lnSpc>
              <a:spcPct val="90000"/>
            </a:lnSpc>
            <a:spcBef>
              <a:spcPct val="0"/>
            </a:spcBef>
            <a:spcAft>
              <a:spcPct val="15000"/>
            </a:spcAft>
            <a:buChar char="•"/>
          </a:pPr>
          <a:r>
            <a:rPr lang="en-US" sz="4100" b="1" kern="1200" dirty="0"/>
            <a:t>Sustainability transitions</a:t>
          </a:r>
          <a:endParaRPr lang="en-US" sz="4100" kern="1200" dirty="0"/>
        </a:p>
      </dsp:txBody>
      <dsp:txXfrm>
        <a:off x="0" y="605574"/>
        <a:ext cx="10515600" cy="3745350"/>
      </dsp:txXfrm>
    </dsp:sp>
    <dsp:sp modelId="{3402EF1C-2FF5-41FA-A5B8-9C14E1FDC3B9}">
      <dsp:nvSpPr>
        <dsp:cNvPr id="0" name=""/>
        <dsp:cNvSpPr/>
      </dsp:nvSpPr>
      <dsp:spPr>
        <a:xfrm>
          <a:off x="525780" y="413"/>
          <a:ext cx="7360920" cy="1210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822450">
            <a:lnSpc>
              <a:spcPct val="90000"/>
            </a:lnSpc>
            <a:spcBef>
              <a:spcPct val="0"/>
            </a:spcBef>
            <a:spcAft>
              <a:spcPct val="35000"/>
            </a:spcAft>
            <a:buNone/>
          </a:pPr>
          <a:r>
            <a:rPr lang="en-US" sz="4100" b="1" kern="1200"/>
            <a:t>Not only Covid</a:t>
          </a:r>
          <a:endParaRPr lang="en-US" sz="4100" kern="1200"/>
        </a:p>
      </dsp:txBody>
      <dsp:txXfrm>
        <a:off x="584863" y="59496"/>
        <a:ext cx="7242754"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569A1-1146-4A50-BB99-A47569FD0043}">
      <dsp:nvSpPr>
        <dsp:cNvPr id="0" name=""/>
        <dsp:cNvSpPr/>
      </dsp:nvSpPr>
      <dsp:spPr>
        <a:xfrm>
          <a:off x="0" y="53101"/>
          <a:ext cx="10905066" cy="98338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b="1" kern="1200"/>
            <a:t>Intolerable inequalities (social, economic, …)</a:t>
          </a:r>
          <a:endParaRPr lang="en-US" sz="4100" kern="1200"/>
        </a:p>
      </dsp:txBody>
      <dsp:txXfrm>
        <a:off x="48005" y="101106"/>
        <a:ext cx="10809056" cy="887374"/>
      </dsp:txXfrm>
    </dsp:sp>
    <dsp:sp modelId="{2A1DBF53-D6ED-43C0-85EF-E160BA48A969}">
      <dsp:nvSpPr>
        <dsp:cNvPr id="0" name=""/>
        <dsp:cNvSpPr/>
      </dsp:nvSpPr>
      <dsp:spPr>
        <a:xfrm>
          <a:off x="0" y="1154566"/>
          <a:ext cx="10905066" cy="983384"/>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b="1" kern="1200"/>
            <a:t>Weak democratic institutions</a:t>
          </a:r>
          <a:endParaRPr lang="en-US" sz="4100" kern="1200"/>
        </a:p>
      </dsp:txBody>
      <dsp:txXfrm>
        <a:off x="48005" y="1202571"/>
        <a:ext cx="10809056" cy="887374"/>
      </dsp:txXfrm>
    </dsp:sp>
    <dsp:sp modelId="{6C8635B5-DBD9-4C12-8816-DC6D92D8BB05}">
      <dsp:nvSpPr>
        <dsp:cNvPr id="0" name=""/>
        <dsp:cNvSpPr/>
      </dsp:nvSpPr>
      <dsp:spPr>
        <a:xfrm>
          <a:off x="0" y="2256031"/>
          <a:ext cx="10905066" cy="983384"/>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b="1" kern="1200"/>
            <a:t>Authoritarian tendencies</a:t>
          </a:r>
          <a:endParaRPr lang="en-US" sz="4100" kern="1200"/>
        </a:p>
      </dsp:txBody>
      <dsp:txXfrm>
        <a:off x="48005" y="2304036"/>
        <a:ext cx="10809056" cy="887374"/>
      </dsp:txXfrm>
    </dsp:sp>
    <dsp:sp modelId="{5DB8D556-AC5B-4C4D-B49F-5A2569D3B9CC}">
      <dsp:nvSpPr>
        <dsp:cNvPr id="0" name=""/>
        <dsp:cNvSpPr/>
      </dsp:nvSpPr>
      <dsp:spPr>
        <a:xfrm>
          <a:off x="0" y="3357496"/>
          <a:ext cx="10905066" cy="983384"/>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b="1" kern="1200" dirty="0"/>
            <a:t>Magical idea about the role of Science in Society </a:t>
          </a:r>
          <a:endParaRPr lang="en-US" sz="4100" kern="1200" dirty="0"/>
        </a:p>
      </dsp:txBody>
      <dsp:txXfrm>
        <a:off x="48005" y="3405501"/>
        <a:ext cx="10809056" cy="88737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255E6-AE13-4824-829A-762B45451907}" type="datetimeFigureOut">
              <a:rPr lang="en-GB" smtClean="0"/>
              <a:t>29/09/2023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89AC7-2736-4149-B0E5-721DB6348F00}" type="slidenum">
              <a:rPr lang="en-GB" smtClean="0"/>
              <a:t>‹#›</a:t>
            </a:fld>
            <a:endParaRPr lang="en-GB"/>
          </a:p>
        </p:txBody>
      </p:sp>
    </p:spTree>
    <p:extLst>
      <p:ext uri="{BB962C8B-B14F-4D97-AF65-F5344CB8AC3E}">
        <p14:creationId xmlns:p14="http://schemas.microsoft.com/office/powerpoint/2010/main" val="149345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25513" eaLnBrk="0" hangingPunct="0">
              <a:defRPr>
                <a:solidFill>
                  <a:schemeClr val="tx1"/>
                </a:solidFill>
                <a:latin typeface="Arial" pitchFamily="34" charset="0"/>
                <a:ea typeface="MS PGothic" pitchFamily="34" charset="-128"/>
              </a:defRPr>
            </a:lvl1pPr>
            <a:lvl2pPr marL="742950" indent="-285750" defTabSz="925513" eaLnBrk="0" hangingPunct="0">
              <a:defRPr>
                <a:solidFill>
                  <a:schemeClr val="tx1"/>
                </a:solidFill>
                <a:latin typeface="Arial" pitchFamily="34" charset="0"/>
                <a:ea typeface="MS PGothic" pitchFamily="34" charset="-128"/>
              </a:defRPr>
            </a:lvl2pPr>
            <a:lvl3pPr marL="1143000" indent="-228600" defTabSz="925513" eaLnBrk="0" hangingPunct="0">
              <a:defRPr>
                <a:solidFill>
                  <a:schemeClr val="tx1"/>
                </a:solidFill>
                <a:latin typeface="Arial" pitchFamily="34" charset="0"/>
                <a:ea typeface="MS PGothic" pitchFamily="34" charset="-128"/>
              </a:defRPr>
            </a:lvl3pPr>
            <a:lvl4pPr marL="1600200" indent="-228600" defTabSz="925513" eaLnBrk="0" hangingPunct="0">
              <a:defRPr>
                <a:solidFill>
                  <a:schemeClr val="tx1"/>
                </a:solidFill>
                <a:latin typeface="Arial" pitchFamily="34" charset="0"/>
                <a:ea typeface="MS PGothic" pitchFamily="34" charset="-128"/>
              </a:defRPr>
            </a:lvl4pPr>
            <a:lvl5pPr marL="2057400" indent="-228600" defTabSz="925513" eaLnBrk="0" hangingPunct="0">
              <a:defRPr>
                <a:solidFill>
                  <a:schemeClr val="tx1"/>
                </a:solidFill>
                <a:latin typeface="Arial" pitchFamily="34" charset="0"/>
                <a:ea typeface="MS PGothic" pitchFamily="34" charset="-128"/>
              </a:defRPr>
            </a:lvl5pPr>
            <a:lvl6pPr marL="2514600" indent="-228600" defTabSz="925513"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25513"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25513"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2551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18E145F-4072-4DED-904C-76235A1C64CD}" type="slidenum">
              <a:rPr lang="en-GB" smtClean="0"/>
              <a:pPr eaLnBrk="1" hangingPunct="1"/>
              <a:t>5</a:t>
            </a:fld>
            <a:endParaRPr lang="en-GB"/>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a:noFill/>
        </p:spPr>
        <p:txBody>
          <a:bodyPr/>
          <a:lstStyle/>
          <a:p>
            <a:r>
              <a:rPr lang="en-GB"/>
              <a:t>The Impossibility of Proving Impossibilities, Harvey Brooks, Herbert Spencer Lecture, April 14, 1976</a:t>
            </a:r>
          </a:p>
        </p:txBody>
      </p:sp>
    </p:spTree>
    <p:extLst>
      <p:ext uri="{BB962C8B-B14F-4D97-AF65-F5344CB8AC3E}">
        <p14:creationId xmlns:p14="http://schemas.microsoft.com/office/powerpoint/2010/main" val="102483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19163" eaLnBrk="0" hangingPunct="0">
              <a:defRPr>
                <a:solidFill>
                  <a:schemeClr val="tx1"/>
                </a:solidFill>
                <a:latin typeface="Arial" pitchFamily="34" charset="0"/>
                <a:ea typeface="MS PGothic" pitchFamily="34" charset="-128"/>
              </a:defRPr>
            </a:lvl1pPr>
            <a:lvl2pPr marL="742950" indent="-285750" defTabSz="919163" eaLnBrk="0" hangingPunct="0">
              <a:defRPr>
                <a:solidFill>
                  <a:schemeClr val="tx1"/>
                </a:solidFill>
                <a:latin typeface="Arial" pitchFamily="34" charset="0"/>
                <a:ea typeface="MS PGothic" pitchFamily="34" charset="-128"/>
              </a:defRPr>
            </a:lvl2pPr>
            <a:lvl3pPr marL="1143000" indent="-228600" defTabSz="919163" eaLnBrk="0" hangingPunct="0">
              <a:defRPr>
                <a:solidFill>
                  <a:schemeClr val="tx1"/>
                </a:solidFill>
                <a:latin typeface="Arial" pitchFamily="34" charset="0"/>
                <a:ea typeface="MS PGothic" pitchFamily="34" charset="-128"/>
              </a:defRPr>
            </a:lvl3pPr>
            <a:lvl4pPr marL="1600200" indent="-228600" defTabSz="919163" eaLnBrk="0" hangingPunct="0">
              <a:defRPr>
                <a:solidFill>
                  <a:schemeClr val="tx1"/>
                </a:solidFill>
                <a:latin typeface="Arial" pitchFamily="34" charset="0"/>
                <a:ea typeface="MS PGothic" pitchFamily="34" charset="-128"/>
              </a:defRPr>
            </a:lvl4pPr>
            <a:lvl5pPr marL="2057400" indent="-228600" defTabSz="919163" eaLnBrk="0" hangingPunct="0">
              <a:defRPr>
                <a:solidFill>
                  <a:schemeClr val="tx1"/>
                </a:solidFill>
                <a:latin typeface="Arial" pitchFamily="34" charset="0"/>
                <a:ea typeface="MS PGothic" pitchFamily="34" charset="-128"/>
              </a:defRPr>
            </a:lvl5pPr>
            <a:lvl6pPr marL="2514600" indent="-228600" defTabSz="919163"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19163"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19163"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1916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81E67A4-0745-4267-A493-1B6A26E876DD}" type="slidenum">
              <a:rPr lang="en-US" smtClean="0">
                <a:solidFill>
                  <a:srgbClr val="000000"/>
                </a:solidFill>
                <a:latin typeface="Times New Roman" pitchFamily="18" charset="0"/>
              </a:rPr>
              <a:pPr eaLnBrk="1" hangingPunct="1"/>
              <a:t>6</a:t>
            </a:fld>
            <a:endParaRPr lang="en-US">
              <a:solidFill>
                <a:srgbClr val="000000"/>
              </a:solidFill>
              <a:latin typeface="Times New Roman" pitchFamily="18"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a:noFill/>
        </p:spPr>
        <p:txBody>
          <a:bodyPr/>
          <a:lstStyle/>
          <a:p>
            <a:pPr>
              <a:spcBef>
                <a:spcPct val="50000"/>
              </a:spcBef>
            </a:pPr>
            <a:endParaRPr lang="en-US" sz="1800">
              <a:latin typeface="Comic Sans MS" pitchFamily="66" charset="0"/>
            </a:endParaRPr>
          </a:p>
        </p:txBody>
      </p:sp>
    </p:spTree>
    <p:extLst>
      <p:ext uri="{BB962C8B-B14F-4D97-AF65-F5344CB8AC3E}">
        <p14:creationId xmlns:p14="http://schemas.microsoft.com/office/powerpoint/2010/main" val="277110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25513" eaLnBrk="0" hangingPunct="0">
              <a:defRPr>
                <a:solidFill>
                  <a:schemeClr val="tx1"/>
                </a:solidFill>
                <a:latin typeface="Arial" pitchFamily="34" charset="0"/>
                <a:ea typeface="MS PGothic" pitchFamily="34" charset="-128"/>
              </a:defRPr>
            </a:lvl1pPr>
            <a:lvl2pPr marL="742950" indent="-285750" defTabSz="925513" eaLnBrk="0" hangingPunct="0">
              <a:defRPr>
                <a:solidFill>
                  <a:schemeClr val="tx1"/>
                </a:solidFill>
                <a:latin typeface="Arial" pitchFamily="34" charset="0"/>
                <a:ea typeface="MS PGothic" pitchFamily="34" charset="-128"/>
              </a:defRPr>
            </a:lvl2pPr>
            <a:lvl3pPr marL="1143000" indent="-228600" defTabSz="925513" eaLnBrk="0" hangingPunct="0">
              <a:defRPr>
                <a:solidFill>
                  <a:schemeClr val="tx1"/>
                </a:solidFill>
                <a:latin typeface="Arial" pitchFamily="34" charset="0"/>
                <a:ea typeface="MS PGothic" pitchFamily="34" charset="-128"/>
              </a:defRPr>
            </a:lvl3pPr>
            <a:lvl4pPr marL="1600200" indent="-228600" defTabSz="925513" eaLnBrk="0" hangingPunct="0">
              <a:defRPr>
                <a:solidFill>
                  <a:schemeClr val="tx1"/>
                </a:solidFill>
                <a:latin typeface="Arial" pitchFamily="34" charset="0"/>
                <a:ea typeface="MS PGothic" pitchFamily="34" charset="-128"/>
              </a:defRPr>
            </a:lvl4pPr>
            <a:lvl5pPr marL="2057400" indent="-228600" defTabSz="925513" eaLnBrk="0" hangingPunct="0">
              <a:defRPr>
                <a:solidFill>
                  <a:schemeClr val="tx1"/>
                </a:solidFill>
                <a:latin typeface="Arial" pitchFamily="34" charset="0"/>
                <a:ea typeface="MS PGothic" pitchFamily="34" charset="-128"/>
              </a:defRPr>
            </a:lvl5pPr>
            <a:lvl6pPr marL="2514600" indent="-228600" defTabSz="925513"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25513"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25513"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2551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5FE8568-1E47-4E31-A7D2-105BE24D6702}" type="slidenum">
              <a:rPr lang="en-US" smtClean="0">
                <a:solidFill>
                  <a:srgbClr val="000000"/>
                </a:solidFill>
              </a:rPr>
              <a:pPr eaLnBrk="1" hangingPunct="1"/>
              <a:t>12</a:t>
            </a:fld>
            <a:endParaRPr lang="en-US">
              <a:solidFill>
                <a:srgbClr val="000000"/>
              </a:solidFill>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a:xfrm>
            <a:off x="915988" y="4764088"/>
            <a:ext cx="5051425" cy="4514850"/>
          </a:xfrm>
          <a:noFill/>
        </p:spPr>
        <p:txBody>
          <a:bodyPr/>
          <a:lstStyle/>
          <a:p>
            <a:endParaRPr lang="en-US"/>
          </a:p>
        </p:txBody>
      </p:sp>
    </p:spTree>
    <p:extLst>
      <p:ext uri="{BB962C8B-B14F-4D97-AF65-F5344CB8AC3E}">
        <p14:creationId xmlns:p14="http://schemas.microsoft.com/office/powerpoint/2010/main" val="123044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3B4F-7C33-B444-98CC-F93B4AA1D59C}" type="slidenum">
              <a:rPr lang="en-US" smtClean="0"/>
              <a:t>14</a:t>
            </a:fld>
            <a:endParaRPr lang="en-US"/>
          </a:p>
        </p:txBody>
      </p:sp>
    </p:spTree>
    <p:extLst>
      <p:ext uri="{BB962C8B-B14F-4D97-AF65-F5344CB8AC3E}">
        <p14:creationId xmlns:p14="http://schemas.microsoft.com/office/powerpoint/2010/main" val="217894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Brunelleschi &amp; the Florence Cathedral dome (1420-1461) perspective</a:t>
            </a:r>
          </a:p>
          <a:p>
            <a:r>
              <a:rPr lang="en-GB" dirty="0"/>
              <a:t>John Harrison (1693-1776)</a:t>
            </a:r>
            <a:r>
              <a:rPr lang="en-GB" baseline="0" dirty="0"/>
              <a:t> Longitude. </a:t>
            </a:r>
            <a:r>
              <a:rPr lang="en-GB" dirty="0"/>
              <a:t>Scilly naval disaster of 1707</a:t>
            </a:r>
          </a:p>
          <a:p>
            <a:r>
              <a:rPr lang="en-GB" b="0" dirty="0"/>
              <a:t>Ignaz Semmelweis 1846 Vienna hospital, washing hands.</a:t>
            </a:r>
          </a:p>
        </p:txBody>
      </p:sp>
      <p:sp>
        <p:nvSpPr>
          <p:cNvPr id="4" name="Slide Number Placeholder 3"/>
          <p:cNvSpPr>
            <a:spLocks noGrp="1"/>
          </p:cNvSpPr>
          <p:nvPr>
            <p:ph type="sldNum" sz="quarter" idx="5"/>
          </p:nvPr>
        </p:nvSpPr>
        <p:spPr/>
        <p:txBody>
          <a:bodyPr/>
          <a:lstStyle/>
          <a:p>
            <a:fld id="{3D189AC7-2736-4149-B0E5-721DB6348F00}" type="slidenum">
              <a:rPr lang="en-GB" smtClean="0"/>
              <a:t>17</a:t>
            </a:fld>
            <a:endParaRPr lang="en-GB"/>
          </a:p>
        </p:txBody>
      </p:sp>
    </p:spTree>
    <p:extLst>
      <p:ext uri="{BB962C8B-B14F-4D97-AF65-F5344CB8AC3E}">
        <p14:creationId xmlns:p14="http://schemas.microsoft.com/office/powerpoint/2010/main" val="238659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2D28A05-1BCF-4FBF-A851-87EFAD728892}" type="datetimeFigureOut">
              <a:rPr lang="it-IT" smtClean="0"/>
              <a:t>29/09/2023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2E7C25-6992-4BB0-A847-7FD2446F2C10}" type="slidenum">
              <a:rPr lang="it-IT" smtClean="0"/>
              <a:t>‹#›</a:t>
            </a:fld>
            <a:endParaRPr lang="it-IT"/>
          </a:p>
        </p:txBody>
      </p:sp>
    </p:spTree>
    <p:extLst>
      <p:ext uri="{BB962C8B-B14F-4D97-AF65-F5344CB8AC3E}">
        <p14:creationId xmlns:p14="http://schemas.microsoft.com/office/powerpoint/2010/main" val="289433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2D28A05-1BCF-4FBF-A851-87EFAD728892}" type="datetimeFigureOut">
              <a:rPr lang="it-IT" smtClean="0"/>
              <a:t>29/09/2023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2E7C25-6992-4BB0-A847-7FD2446F2C10}" type="slidenum">
              <a:rPr lang="it-IT" smtClean="0"/>
              <a:t>‹#›</a:t>
            </a:fld>
            <a:endParaRPr lang="it-IT"/>
          </a:p>
        </p:txBody>
      </p:sp>
    </p:spTree>
    <p:extLst>
      <p:ext uri="{BB962C8B-B14F-4D97-AF65-F5344CB8AC3E}">
        <p14:creationId xmlns:p14="http://schemas.microsoft.com/office/powerpoint/2010/main" val="344625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2D28A05-1BCF-4FBF-A851-87EFAD728892}" type="datetimeFigureOut">
              <a:rPr lang="it-IT" smtClean="0"/>
              <a:t>29/09/2023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2E7C25-6992-4BB0-A847-7FD2446F2C10}" type="slidenum">
              <a:rPr lang="it-IT" smtClean="0"/>
              <a:t>‹#›</a:t>
            </a:fld>
            <a:endParaRPr lang="it-IT"/>
          </a:p>
        </p:txBody>
      </p:sp>
    </p:spTree>
    <p:extLst>
      <p:ext uri="{BB962C8B-B14F-4D97-AF65-F5344CB8AC3E}">
        <p14:creationId xmlns:p14="http://schemas.microsoft.com/office/powerpoint/2010/main" val="2066630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319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12"/>
          <p:cNvSpPr>
            <a:spLocks noGrp="1" noChangeArrowheads="1"/>
          </p:cNvSpPr>
          <p:nvPr>
            <p:ph type="dt" sz="half" idx="10"/>
          </p:nvPr>
        </p:nvSpPr>
        <p:spPr/>
        <p:txBody>
          <a:bodyPr/>
          <a:lstStyle>
            <a:lvl1pPr eaLnBrk="1" hangingPunct="1">
              <a:defRPr>
                <a:ea typeface="ＭＳ Ｐゴシック" pitchFamily="34" charset="-128"/>
              </a:defRPr>
            </a:lvl1pPr>
          </a:lstStyle>
          <a:p>
            <a:pPr>
              <a:defRPr/>
            </a:pPr>
            <a:endParaRPr lang="en-US"/>
          </a:p>
        </p:txBody>
      </p:sp>
      <p:sp>
        <p:nvSpPr>
          <p:cNvPr id="4" name="Rectangle 13"/>
          <p:cNvSpPr>
            <a:spLocks noGrp="1" noChangeArrowheads="1"/>
          </p:cNvSpPr>
          <p:nvPr>
            <p:ph type="ftr" sz="quarter" idx="11"/>
          </p:nvPr>
        </p:nvSpPr>
        <p:spPr/>
        <p:txBody>
          <a:bodyPr/>
          <a:lstStyle>
            <a:lvl1pPr eaLnBrk="1" hangingPunct="1">
              <a:defRPr>
                <a:ea typeface="ＭＳ Ｐゴシック" pitchFamily="34" charset="-128"/>
              </a:defRPr>
            </a:lvl1pPr>
          </a:lstStyle>
          <a:p>
            <a:pPr>
              <a:defRPr/>
            </a:pPr>
            <a:r>
              <a:rPr lang="en-US"/>
              <a:t>http://www.jrc.cec.eu.int/uasa</a:t>
            </a:r>
          </a:p>
        </p:txBody>
      </p:sp>
      <p:sp>
        <p:nvSpPr>
          <p:cNvPr id="5" name="Rectangle 14"/>
          <p:cNvSpPr>
            <a:spLocks noGrp="1" noChangeArrowheads="1"/>
          </p:cNvSpPr>
          <p:nvPr>
            <p:ph type="sldNum" sz="quarter" idx="12"/>
          </p:nvPr>
        </p:nvSpPr>
        <p:spPr/>
        <p:txBody>
          <a:bodyPr/>
          <a:lstStyle>
            <a:lvl1pPr eaLnBrk="1" hangingPunct="1">
              <a:defRPr>
                <a:ea typeface="ＭＳ Ｐゴシック" pitchFamily="34" charset="-128"/>
              </a:defRPr>
            </a:lvl1pPr>
          </a:lstStyle>
          <a:p>
            <a:pPr>
              <a:defRPr/>
            </a:pPr>
            <a:fld id="{8BB8CB5D-D8F0-4688-9D25-4C6DAF06A7BA}" type="slidenum">
              <a:rPr lang="en-US"/>
              <a:pPr>
                <a:defRPr/>
              </a:pPr>
              <a:t>‹#›</a:t>
            </a:fld>
            <a:endParaRPr lang="en-US"/>
          </a:p>
        </p:txBody>
      </p:sp>
    </p:spTree>
    <p:extLst>
      <p:ext uri="{BB962C8B-B14F-4D97-AF65-F5344CB8AC3E}">
        <p14:creationId xmlns:p14="http://schemas.microsoft.com/office/powerpoint/2010/main" val="73364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2D28A05-1BCF-4FBF-A851-87EFAD728892}" type="datetimeFigureOut">
              <a:rPr lang="it-IT" smtClean="0"/>
              <a:t>29/09/2023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2E7C25-6992-4BB0-A847-7FD2446F2C10}" type="slidenum">
              <a:rPr lang="it-IT" smtClean="0"/>
              <a:t>‹#›</a:t>
            </a:fld>
            <a:endParaRPr lang="it-IT"/>
          </a:p>
        </p:txBody>
      </p:sp>
    </p:spTree>
    <p:extLst>
      <p:ext uri="{BB962C8B-B14F-4D97-AF65-F5344CB8AC3E}">
        <p14:creationId xmlns:p14="http://schemas.microsoft.com/office/powerpoint/2010/main" val="103900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2D28A05-1BCF-4FBF-A851-87EFAD728892}" type="datetimeFigureOut">
              <a:rPr lang="it-IT" smtClean="0"/>
              <a:t>29/09/2023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92E7C25-6992-4BB0-A847-7FD2446F2C10}" type="slidenum">
              <a:rPr lang="it-IT" smtClean="0"/>
              <a:t>‹#›</a:t>
            </a:fld>
            <a:endParaRPr lang="it-IT"/>
          </a:p>
        </p:txBody>
      </p:sp>
    </p:spTree>
    <p:extLst>
      <p:ext uri="{BB962C8B-B14F-4D97-AF65-F5344CB8AC3E}">
        <p14:creationId xmlns:p14="http://schemas.microsoft.com/office/powerpoint/2010/main" val="426024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2D28A05-1BCF-4FBF-A851-87EFAD728892}" type="datetimeFigureOut">
              <a:rPr lang="it-IT" smtClean="0"/>
              <a:t>29/09/2023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92E7C25-6992-4BB0-A847-7FD2446F2C10}" type="slidenum">
              <a:rPr lang="it-IT" smtClean="0"/>
              <a:t>‹#›</a:t>
            </a:fld>
            <a:endParaRPr lang="it-IT"/>
          </a:p>
        </p:txBody>
      </p:sp>
    </p:spTree>
    <p:extLst>
      <p:ext uri="{BB962C8B-B14F-4D97-AF65-F5344CB8AC3E}">
        <p14:creationId xmlns:p14="http://schemas.microsoft.com/office/powerpoint/2010/main" val="113170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2D28A05-1BCF-4FBF-A851-87EFAD728892}" type="datetimeFigureOut">
              <a:rPr lang="it-IT" smtClean="0"/>
              <a:t>29/09/2023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92E7C25-6992-4BB0-A847-7FD2446F2C10}" type="slidenum">
              <a:rPr lang="it-IT" smtClean="0"/>
              <a:t>‹#›</a:t>
            </a:fld>
            <a:endParaRPr lang="it-IT"/>
          </a:p>
        </p:txBody>
      </p:sp>
    </p:spTree>
    <p:extLst>
      <p:ext uri="{BB962C8B-B14F-4D97-AF65-F5344CB8AC3E}">
        <p14:creationId xmlns:p14="http://schemas.microsoft.com/office/powerpoint/2010/main" val="8344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2D28A05-1BCF-4FBF-A851-87EFAD728892}" type="datetimeFigureOut">
              <a:rPr lang="it-IT" smtClean="0"/>
              <a:t>29/09/2023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92E7C25-6992-4BB0-A847-7FD2446F2C10}" type="slidenum">
              <a:rPr lang="it-IT" smtClean="0"/>
              <a:t>‹#›</a:t>
            </a:fld>
            <a:endParaRPr lang="it-IT"/>
          </a:p>
        </p:txBody>
      </p:sp>
    </p:spTree>
    <p:extLst>
      <p:ext uri="{BB962C8B-B14F-4D97-AF65-F5344CB8AC3E}">
        <p14:creationId xmlns:p14="http://schemas.microsoft.com/office/powerpoint/2010/main" val="325757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2D28A05-1BCF-4FBF-A851-87EFAD728892}" type="datetimeFigureOut">
              <a:rPr lang="it-IT" smtClean="0"/>
              <a:t>29/09/2023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92E7C25-6992-4BB0-A847-7FD2446F2C10}" type="slidenum">
              <a:rPr lang="it-IT" smtClean="0"/>
              <a:t>‹#›</a:t>
            </a:fld>
            <a:endParaRPr lang="it-IT"/>
          </a:p>
        </p:txBody>
      </p:sp>
    </p:spTree>
    <p:extLst>
      <p:ext uri="{BB962C8B-B14F-4D97-AF65-F5344CB8AC3E}">
        <p14:creationId xmlns:p14="http://schemas.microsoft.com/office/powerpoint/2010/main" val="24588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2D28A05-1BCF-4FBF-A851-87EFAD728892}" type="datetimeFigureOut">
              <a:rPr lang="it-IT" smtClean="0"/>
              <a:t>29/09/2023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92E7C25-6992-4BB0-A847-7FD2446F2C10}" type="slidenum">
              <a:rPr lang="it-IT" smtClean="0"/>
              <a:t>‹#›</a:t>
            </a:fld>
            <a:endParaRPr lang="it-IT"/>
          </a:p>
        </p:txBody>
      </p:sp>
    </p:spTree>
    <p:extLst>
      <p:ext uri="{BB962C8B-B14F-4D97-AF65-F5344CB8AC3E}">
        <p14:creationId xmlns:p14="http://schemas.microsoft.com/office/powerpoint/2010/main" val="242845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2D28A05-1BCF-4FBF-A851-87EFAD728892}" type="datetimeFigureOut">
              <a:rPr lang="it-IT" smtClean="0"/>
              <a:t>29/09/2023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92E7C25-6992-4BB0-A847-7FD2446F2C10}" type="slidenum">
              <a:rPr lang="it-IT" smtClean="0"/>
              <a:t>‹#›</a:t>
            </a:fld>
            <a:endParaRPr lang="it-IT"/>
          </a:p>
        </p:txBody>
      </p:sp>
    </p:spTree>
    <p:extLst>
      <p:ext uri="{BB962C8B-B14F-4D97-AF65-F5344CB8AC3E}">
        <p14:creationId xmlns:p14="http://schemas.microsoft.com/office/powerpoint/2010/main" val="227811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28A05-1BCF-4FBF-A851-87EFAD728892}" type="datetimeFigureOut">
              <a:rPr lang="it-IT" smtClean="0"/>
              <a:t>29/09/2023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E7C25-6992-4BB0-A847-7FD2446F2C10}" type="slidenum">
              <a:rPr lang="it-IT" smtClean="0"/>
              <a:t>‹#›</a:t>
            </a:fld>
            <a:endParaRPr lang="it-IT"/>
          </a:p>
        </p:txBody>
      </p:sp>
    </p:spTree>
    <p:extLst>
      <p:ext uri="{BB962C8B-B14F-4D97-AF65-F5344CB8AC3E}">
        <p14:creationId xmlns:p14="http://schemas.microsoft.com/office/powerpoint/2010/main" val="1707017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
            <a:ext cx="4286252" cy="2857501"/>
          </a:xfrm>
          <a:prstGeom prst="rect">
            <a:avLst/>
          </a:prstGeom>
        </p:spPr>
      </p:pic>
      <p:sp>
        <p:nvSpPr>
          <p:cNvPr id="3" name="Rectangle 2"/>
          <p:cNvSpPr/>
          <p:nvPr/>
        </p:nvSpPr>
        <p:spPr>
          <a:xfrm>
            <a:off x="679295" y="4103563"/>
            <a:ext cx="11023855" cy="2062103"/>
          </a:xfrm>
          <a:prstGeom prst="rect">
            <a:avLst/>
          </a:prstGeom>
        </p:spPr>
        <p:txBody>
          <a:bodyPr wrap="square">
            <a:spAutoFit/>
          </a:bodyPr>
          <a:lstStyle/>
          <a:p>
            <a:pPr algn="ctr"/>
            <a:r>
              <a:rPr lang="en-GB" sz="3600" b="1" i="0" u="none" strike="noStrike" baseline="0" dirty="0">
                <a:solidFill>
                  <a:srgbClr val="000000"/>
                </a:solidFill>
                <a:latin typeface="Corbel" panose="020B0503020204020204" pitchFamily="34" charset="0"/>
              </a:rPr>
              <a:t>THE MANY VOICES OF KNOWLDGE</a:t>
            </a:r>
          </a:p>
          <a:p>
            <a:pPr algn="l"/>
            <a:endParaRPr lang="en-GB" sz="3200" b="1" dirty="0">
              <a:solidFill>
                <a:srgbClr val="000000"/>
              </a:solidFill>
              <a:latin typeface="Corbel" panose="020B0503020204020204" pitchFamily="34" charset="0"/>
            </a:endParaRPr>
          </a:p>
          <a:p>
            <a:pPr algn="ctr"/>
            <a:r>
              <a:rPr lang="en-GB" sz="3200" b="1" dirty="0">
                <a:solidFill>
                  <a:srgbClr val="000000"/>
                </a:solidFill>
                <a:latin typeface="Corbel" panose="020B0503020204020204" pitchFamily="34" charset="0"/>
              </a:rPr>
              <a:t>Silv</a:t>
            </a:r>
            <a:r>
              <a:rPr lang="en-GB" sz="2800" b="1" dirty="0">
                <a:solidFill>
                  <a:srgbClr val="000000"/>
                </a:solidFill>
                <a:latin typeface="Corbel" panose="020B0503020204020204" pitchFamily="34" charset="0"/>
              </a:rPr>
              <a:t>io FUNTOWICZ</a:t>
            </a:r>
          </a:p>
          <a:p>
            <a:pPr algn="ctr"/>
            <a:r>
              <a:rPr lang="en-GB" sz="2800" b="1" dirty="0">
                <a:solidFill>
                  <a:srgbClr val="000000"/>
                </a:solidFill>
                <a:latin typeface="Corbel" panose="020B0503020204020204" pitchFamily="34" charset="0"/>
              </a:rPr>
              <a:t>@SFuntowicz</a:t>
            </a:r>
            <a:endParaRPr lang="pt-BR" sz="2800" b="1" dirty="0"/>
          </a:p>
        </p:txBody>
      </p:sp>
      <p:sp>
        <p:nvSpPr>
          <p:cNvPr id="6" name="Rectangle 5"/>
          <p:cNvSpPr/>
          <p:nvPr/>
        </p:nvSpPr>
        <p:spPr>
          <a:xfrm>
            <a:off x="6191223" y="250289"/>
            <a:ext cx="4489938" cy="1015663"/>
          </a:xfrm>
          <a:prstGeom prst="rect">
            <a:avLst/>
          </a:prstGeom>
        </p:spPr>
        <p:txBody>
          <a:bodyPr wrap="square">
            <a:spAutoFit/>
          </a:bodyPr>
          <a:lstStyle/>
          <a:p>
            <a:r>
              <a:rPr lang="en-GB" sz="2000" b="1" dirty="0">
                <a:solidFill>
                  <a:srgbClr val="0070C0"/>
                </a:solidFill>
              </a:rPr>
              <a:t>Centre for the Study of the Sciences &amp; the Humanities (SVT), University of Bergen (</a:t>
            </a:r>
            <a:r>
              <a:rPr lang="en-GB" sz="2000" b="1" dirty="0" err="1">
                <a:solidFill>
                  <a:srgbClr val="0070C0"/>
                </a:solidFill>
              </a:rPr>
              <a:t>UiB</a:t>
            </a:r>
            <a:r>
              <a:rPr lang="en-GB" sz="2000" b="1" dirty="0">
                <a:solidFill>
                  <a:srgbClr val="0070C0"/>
                </a:solidFill>
              </a:rPr>
              <a:t>), Norway</a:t>
            </a:r>
          </a:p>
        </p:txBody>
      </p:sp>
      <p:sp>
        <p:nvSpPr>
          <p:cNvPr id="5" name="Rectangle 4"/>
          <p:cNvSpPr/>
          <p:nvPr/>
        </p:nvSpPr>
        <p:spPr>
          <a:xfrm>
            <a:off x="4926667" y="4395951"/>
            <a:ext cx="5609230" cy="523220"/>
          </a:xfrm>
          <a:prstGeom prst="rect">
            <a:avLst/>
          </a:prstGeom>
        </p:spPr>
        <p:txBody>
          <a:bodyPr wrap="square">
            <a:spAutoFit/>
          </a:bodyPr>
          <a:lstStyle/>
          <a:p>
            <a:pPr algn="ctr"/>
            <a:endParaRPr lang="en-GB" sz="2800" b="1" dirty="0"/>
          </a:p>
        </p:txBody>
      </p:sp>
    </p:spTree>
    <p:extLst>
      <p:ext uri="{BB962C8B-B14F-4D97-AF65-F5344CB8AC3E}">
        <p14:creationId xmlns:p14="http://schemas.microsoft.com/office/powerpoint/2010/main" val="310294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5CAD-006B-45B5-AA47-D2BEE9838B7D}"/>
              </a:ext>
            </a:extLst>
          </p:cNvPr>
          <p:cNvSpPr>
            <a:spLocks noGrp="1"/>
          </p:cNvSpPr>
          <p:nvPr>
            <p:ph type="title"/>
          </p:nvPr>
        </p:nvSpPr>
        <p:spPr>
          <a:xfrm>
            <a:off x="1237674" y="136525"/>
            <a:ext cx="9513454" cy="2366530"/>
          </a:xfrm>
        </p:spPr>
        <p:txBody>
          <a:bodyPr/>
          <a:lstStyle/>
          <a:p>
            <a:endParaRPr lang="en-GB" dirty="0"/>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5D367B99-27AC-4D0C-B525-AF188FC49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12" y="42862"/>
            <a:ext cx="10010775" cy="6772275"/>
          </a:xfrm>
          <a:prstGeom prst="rect">
            <a:avLst/>
          </a:prstGeom>
        </p:spPr>
      </p:pic>
    </p:spTree>
    <p:extLst>
      <p:ext uri="{BB962C8B-B14F-4D97-AF65-F5344CB8AC3E}">
        <p14:creationId xmlns:p14="http://schemas.microsoft.com/office/powerpoint/2010/main" val="339430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with low confidence">
            <a:extLst>
              <a:ext uri="{FF2B5EF4-FFF2-40B4-BE49-F238E27FC236}">
                <a16:creationId xmlns:a16="http://schemas.microsoft.com/office/drawing/2014/main" id="{EBBC82B4-EDAD-8C53-4A64-B166EC9999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2099771" y="389204"/>
            <a:ext cx="7992457" cy="5994343"/>
          </a:xfrm>
          <a:prstGeom prst="rect">
            <a:avLst/>
          </a:prstGeom>
          <a:ln>
            <a:noFill/>
          </a:ln>
        </p:spPr>
      </p:pic>
      <p:sp>
        <p:nvSpPr>
          <p:cNvPr id="12" name="TextBox 11">
            <a:extLst>
              <a:ext uri="{FF2B5EF4-FFF2-40B4-BE49-F238E27FC236}">
                <a16:creationId xmlns:a16="http://schemas.microsoft.com/office/drawing/2014/main" id="{DFB0B359-5484-59C2-7FB0-D6BCD9AC87AC}"/>
              </a:ext>
            </a:extLst>
          </p:cNvPr>
          <p:cNvSpPr txBox="1"/>
          <p:nvPr/>
        </p:nvSpPr>
        <p:spPr>
          <a:xfrm>
            <a:off x="8846418" y="220190"/>
            <a:ext cx="3622218" cy="369332"/>
          </a:xfrm>
          <a:prstGeom prst="rect">
            <a:avLst/>
          </a:prstGeom>
          <a:noFill/>
        </p:spPr>
        <p:txBody>
          <a:bodyPr wrap="square">
            <a:spAutoFit/>
          </a:bodyPr>
          <a:lstStyle/>
          <a:p>
            <a:r>
              <a:rPr lang="en-GB" dirty="0"/>
              <a:t>Slide by Jeroen van der Sluijs</a:t>
            </a:r>
          </a:p>
        </p:txBody>
      </p:sp>
    </p:spTree>
    <p:extLst>
      <p:ext uri="{BB962C8B-B14F-4D97-AF65-F5344CB8AC3E}">
        <p14:creationId xmlns:p14="http://schemas.microsoft.com/office/powerpoint/2010/main" val="242294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E307360-EC17-4923-A82E-77E6AAA2607A}" type="slidenum">
              <a:rPr lang="en-US"/>
              <a:pPr>
                <a:defRPr/>
              </a:pPr>
              <a:t>12</a:t>
            </a:fld>
            <a:endParaRPr lang="en-US"/>
          </a:p>
        </p:txBody>
      </p:sp>
      <p:sp>
        <p:nvSpPr>
          <p:cNvPr id="97283" name="Rectangle 2"/>
          <p:cNvSpPr>
            <a:spLocks noGrp="1" noChangeArrowheads="1"/>
          </p:cNvSpPr>
          <p:nvPr>
            <p:ph type="title"/>
          </p:nvPr>
        </p:nvSpPr>
        <p:spPr bwMode="auto">
          <a:xfrm>
            <a:off x="1828800" y="609600"/>
            <a:ext cx="8229600" cy="685800"/>
          </a:xfrm>
          <a:solidFill>
            <a:srgbClr val="FFFFFF"/>
          </a:solidFill>
          <a:ln>
            <a:solidFill>
              <a:srgbClr val="000000"/>
            </a:solidFill>
            <a:miter lim="800000"/>
            <a:headEnd/>
            <a:tailEnd/>
          </a:ln>
        </p:spPr>
        <p:txBody>
          <a:bodyPr vert="horz" wrap="square" lIns="91440" tIns="45720" rIns="91440" bIns="45720" numCol="1" rtlCol="0" anchor="t" anchorCtr="0" compatLnSpc="1">
            <a:prstTxWarp prst="textNoShape">
              <a:avLst/>
            </a:prstTxWarp>
            <a:normAutofit/>
          </a:bodyPr>
          <a:lstStyle/>
          <a:p>
            <a:r>
              <a:rPr lang="nb-NO" sz="3600"/>
              <a:t>Galileo: primary and secondary qualities </a:t>
            </a:r>
            <a:endParaRPr lang="es-ES" sz="3600"/>
          </a:p>
        </p:txBody>
      </p:sp>
      <p:pic>
        <p:nvPicPr>
          <p:cNvPr id="97284" name="Picture 3" descr="galileo_saggT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133600"/>
            <a:ext cx="26844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972" name="Text Box 4"/>
          <p:cNvSpPr txBox="1">
            <a:spLocks noChangeArrowheads="1"/>
          </p:cNvSpPr>
          <p:nvPr/>
        </p:nvSpPr>
        <p:spPr bwMode="auto">
          <a:xfrm>
            <a:off x="4953000" y="1981201"/>
            <a:ext cx="54864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GB">
                <a:solidFill>
                  <a:srgbClr val="000000"/>
                </a:solidFill>
                <a:latin typeface="Times New Roman" pitchFamily="18" charset="0"/>
              </a:rPr>
              <a:t>… a piece of paper or a feather, when gently rubbed over any part of our body whatsoever, will in itself act everywhere in an identical way; it will, namely, </a:t>
            </a:r>
            <a:r>
              <a:rPr lang="en-GB">
                <a:solidFill>
                  <a:srgbClr val="FFFFFF"/>
                </a:solidFill>
                <a:latin typeface="Times New Roman" pitchFamily="18" charset="0"/>
              </a:rPr>
              <a:t>move and contact</a:t>
            </a:r>
            <a:r>
              <a:rPr lang="en-GB">
                <a:solidFill>
                  <a:srgbClr val="000000"/>
                </a:solidFill>
                <a:latin typeface="Times New Roman" pitchFamily="18" charset="0"/>
              </a:rPr>
              <a:t>. But we, should we be touched between the eyes, on the tip of the nose, or under the nostrils, will feel an almost intolerable titillation – while if touched in other places, we will scarcely feel anything at all. Now this titillation is completely ours and not the feather's, so that if the living, sensing body were removed, nothing would remain of the titillation but an empty name. And I believe that many other qualities, such as taste, odour, colour, and so on, often predicated of natural bodies, have a similar and no greater existence than this</a:t>
            </a:r>
            <a:r>
              <a:rPr lang="es-ES">
                <a:solidFill>
                  <a:srgbClr val="000000"/>
                </a:solidFill>
                <a:latin typeface="Times New Roman" pitchFamily="18" charset="0"/>
              </a:rPr>
              <a:t>.</a:t>
            </a:r>
            <a:endParaRPr lang="es-ES" i="1">
              <a:solidFill>
                <a:srgbClr val="FF6600"/>
              </a:solidFill>
              <a:latin typeface="Times New Roman" pitchFamily="18" charset="0"/>
            </a:endParaRPr>
          </a:p>
        </p:txBody>
      </p:sp>
      <p:sp>
        <p:nvSpPr>
          <p:cNvPr id="1235973" name="Text Box 5"/>
          <p:cNvSpPr txBox="1">
            <a:spLocks noChangeArrowheads="1"/>
          </p:cNvSpPr>
          <p:nvPr/>
        </p:nvSpPr>
        <p:spPr bwMode="auto">
          <a:xfrm>
            <a:off x="6991350" y="5791201"/>
            <a:ext cx="344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defRPr/>
            </a:pPr>
            <a:r>
              <a:rPr lang="nb-NO">
                <a:solidFill>
                  <a:srgbClr val="FF6600"/>
                </a:solidFill>
                <a:latin typeface="Times New Roman" pitchFamily="18" charset="0"/>
              </a:rPr>
              <a:t>Galileo Galilei (1623): </a:t>
            </a:r>
            <a:r>
              <a:rPr lang="nb-NO" i="1">
                <a:solidFill>
                  <a:srgbClr val="FF6600"/>
                </a:solidFill>
                <a:latin typeface="Times New Roman" pitchFamily="18" charset="0"/>
              </a:rPr>
              <a:t>The Assayer</a:t>
            </a:r>
            <a:endParaRPr lang="es-ES" i="1">
              <a:solidFill>
                <a:srgbClr val="FF6600"/>
              </a:solidFill>
              <a:latin typeface="Times New Roman" pitchFamily="18" charset="0"/>
            </a:endParaRPr>
          </a:p>
        </p:txBody>
      </p:sp>
    </p:spTree>
    <p:extLst>
      <p:ext uri="{BB962C8B-B14F-4D97-AF65-F5344CB8AC3E}">
        <p14:creationId xmlns:p14="http://schemas.microsoft.com/office/powerpoint/2010/main" val="3897633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5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475C-F049-875A-8639-42F83D989097}"/>
              </a:ext>
            </a:extLst>
          </p:cNvPr>
          <p:cNvSpPr>
            <a:spLocks noGrp="1"/>
          </p:cNvSpPr>
          <p:nvPr>
            <p:ph type="title"/>
          </p:nvPr>
        </p:nvSpPr>
        <p:spPr>
          <a:xfrm>
            <a:off x="640080" y="1243013"/>
            <a:ext cx="3855720" cy="4371974"/>
          </a:xfrm>
        </p:spPr>
        <p:txBody>
          <a:bodyPr>
            <a:normAutofit/>
          </a:bodyPr>
          <a:lstStyle/>
          <a:p>
            <a:r>
              <a:rPr lang="en-GB" sz="3600">
                <a:solidFill>
                  <a:schemeClr val="tx2"/>
                </a:solidFill>
                <a:effectLst/>
                <a:latin typeface="+mn-lt"/>
              </a:rPr>
              <a:t>COMPLEXITY AS A SYSTEM PROPERTY</a:t>
            </a:r>
            <a:br>
              <a:rPr lang="en-GB" sz="3600">
                <a:solidFill>
                  <a:schemeClr val="tx2"/>
                </a:solidFill>
                <a:latin typeface="+mn-lt"/>
              </a:rPr>
            </a:br>
            <a:r>
              <a:rPr lang="en-GB" sz="3600">
                <a:solidFill>
                  <a:schemeClr val="tx2"/>
                </a:solidFill>
                <a:effectLst/>
                <a:latin typeface="+mn-lt"/>
              </a:rPr>
              <a:t>ROBERT ROSEN</a:t>
            </a:r>
            <a:br>
              <a:rPr lang="en-GB" sz="3600">
                <a:solidFill>
                  <a:schemeClr val="tx2"/>
                </a:solidFill>
                <a:latin typeface="+mn-lt"/>
              </a:rPr>
            </a:br>
            <a:r>
              <a:rPr lang="en-GB" sz="3600">
                <a:solidFill>
                  <a:schemeClr val="tx2"/>
                </a:solidFill>
                <a:effectLst/>
                <a:latin typeface="Courier New" panose="02070309020205020404" pitchFamily="49" charset="0"/>
              </a:rPr>
              <a:t> </a:t>
            </a:r>
            <a:r>
              <a:rPr lang="en-GB" sz="3600">
                <a:solidFill>
                  <a:schemeClr val="tx2"/>
                </a:solidFill>
                <a:effectLst/>
                <a:latin typeface="Californian FB" panose="0207040306080B030204" pitchFamily="18" charset="0"/>
              </a:rPr>
              <a:t>International Journal Of General System, 3:4, 227-232,1977</a:t>
            </a:r>
            <a:endParaRPr lang="en-GB" sz="3600">
              <a:solidFill>
                <a:schemeClr val="tx2"/>
              </a:solidFill>
              <a:latin typeface="Californian FB" panose="0207040306080B030204" pitchFamily="18" charset="0"/>
            </a:endParaRPr>
          </a:p>
        </p:txBody>
      </p:sp>
      <p:sp>
        <p:nvSpPr>
          <p:cNvPr id="3" name="Content Placeholder 2">
            <a:extLst>
              <a:ext uri="{FF2B5EF4-FFF2-40B4-BE49-F238E27FC236}">
                <a16:creationId xmlns:a16="http://schemas.microsoft.com/office/drawing/2014/main" id="{2DC3E9FF-06C7-B468-A732-F1DA8E58F7AF}"/>
              </a:ext>
            </a:extLst>
          </p:cNvPr>
          <p:cNvSpPr>
            <a:spLocks noGrp="1"/>
          </p:cNvSpPr>
          <p:nvPr>
            <p:ph idx="1"/>
          </p:nvPr>
        </p:nvSpPr>
        <p:spPr>
          <a:xfrm>
            <a:off x="6172200" y="804672"/>
            <a:ext cx="5221224" cy="5230368"/>
          </a:xfrm>
        </p:spPr>
        <p:txBody>
          <a:bodyPr anchor="ctr">
            <a:normAutofit/>
          </a:bodyPr>
          <a:lstStyle/>
          <a:p>
            <a:pPr marL="0" indent="0">
              <a:buNone/>
            </a:pPr>
            <a:r>
              <a:rPr lang="en-GB" dirty="0">
                <a:solidFill>
                  <a:schemeClr val="tx2"/>
                </a:solidFill>
                <a:effectLst/>
                <a:latin typeface="Times New Roman" panose="02020603050405020304" pitchFamily="18" charset="0"/>
              </a:rPr>
              <a:t>Complexity is generally viewed as an intrinsic property of certain kinds of systems, or at least, as a property of a specific description of such systems. The view towards complexity taken in the present note is different; namely, that </a:t>
            </a:r>
            <a:r>
              <a:rPr lang="en-GB" b="1" dirty="0">
                <a:solidFill>
                  <a:schemeClr val="tx2"/>
                </a:solidFill>
                <a:effectLst/>
                <a:latin typeface="Times New Roman" panose="02020603050405020304" pitchFamily="18" charset="0"/>
              </a:rPr>
              <a:t>complexity reflects the necessity for many distinct modes of description of a system</a:t>
            </a:r>
            <a:r>
              <a:rPr lang="en-GB" dirty="0">
                <a:solidFill>
                  <a:schemeClr val="tx2"/>
                </a:solidFill>
                <a:effectLst/>
                <a:latin typeface="Times New Roman" panose="02020603050405020304" pitchFamily="18" charset="0"/>
              </a:rPr>
              <a:t>. This in turn depends upon the number of ways we can effectively interact with a system</a:t>
            </a:r>
            <a:endParaRPr lang="en-GB" dirty="0">
              <a:solidFill>
                <a:schemeClr val="tx2"/>
              </a:solidFill>
            </a:endParaRPr>
          </a:p>
        </p:txBody>
      </p:sp>
    </p:spTree>
    <p:extLst>
      <p:ext uri="{BB962C8B-B14F-4D97-AF65-F5344CB8AC3E}">
        <p14:creationId xmlns:p14="http://schemas.microsoft.com/office/powerpoint/2010/main" val="8078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fficeArt object"/>
          <p:cNvPicPr>
            <a:picLocks/>
          </p:cNvPicPr>
          <p:nvPr/>
        </p:nvPicPr>
        <p:blipFill rotWithShape="1">
          <a:blip r:embed="rId3"/>
          <a:srcRect l="21920" t="14119" r="17305" b="17276"/>
          <a:stretch/>
        </p:blipFill>
        <p:spPr bwMode="auto">
          <a:xfrm>
            <a:off x="4629425" y="1423186"/>
            <a:ext cx="5551477" cy="4698396"/>
          </a:xfrm>
          <a:prstGeom prst="rect">
            <a:avLst/>
          </a:prstGeom>
          <a:ln>
            <a:noFill/>
          </a:ln>
          <a:effectLst>
            <a:softEdge rad="112500"/>
          </a:effectLst>
          <a:extLst>
            <a:ext uri="{53640926-AAD7-44D8-BBD7-CCE9431645EC}">
              <a14:shadowObscured xmlns:a14="http://schemas.microsoft.com/office/drawing/2010/main"/>
            </a:ext>
          </a:extLst>
        </p:spPr>
      </p:pic>
      <p:sp>
        <p:nvSpPr>
          <p:cNvPr id="3" name="Rectangle 2"/>
          <p:cNvSpPr/>
          <p:nvPr/>
        </p:nvSpPr>
        <p:spPr>
          <a:xfrm>
            <a:off x="1524001" y="187512"/>
            <a:ext cx="2990336" cy="2246769"/>
          </a:xfrm>
          <a:prstGeom prst="rect">
            <a:avLst/>
          </a:prstGeom>
        </p:spPr>
        <p:txBody>
          <a:bodyPr wrap="square">
            <a:spAutoFit/>
          </a:bodyPr>
          <a:lstStyle/>
          <a:p>
            <a:r>
              <a:rPr lang="en-US" sz="2800" dirty="0">
                <a:solidFill>
                  <a:srgbClr val="000000"/>
                </a:solidFill>
                <a:latin typeface="+mj-lt"/>
                <a:ea typeface="Gill Sans MT" panose="020B0502020104020203" pitchFamily="34" charset="0"/>
                <a:cs typeface="Gill Sans MT" panose="020B0502020104020203" pitchFamily="34" charset="0"/>
              </a:rPr>
              <a:t>Mantra: </a:t>
            </a:r>
          </a:p>
          <a:p>
            <a:r>
              <a:rPr lang="en-US" sz="2800" dirty="0">
                <a:solidFill>
                  <a:srgbClr val="000000"/>
                </a:solidFill>
                <a:latin typeface="+mj-lt"/>
                <a:ea typeface="Gill Sans MT" panose="020B0502020104020203" pitchFamily="34" charset="0"/>
                <a:cs typeface="Gill Sans MT" panose="020B0502020104020203" pitchFamily="34" charset="0"/>
              </a:rPr>
              <a:t>- facts uncertain, </a:t>
            </a:r>
          </a:p>
          <a:p>
            <a:r>
              <a:rPr lang="en-US" sz="2800" dirty="0">
                <a:solidFill>
                  <a:srgbClr val="000000"/>
                </a:solidFill>
                <a:latin typeface="+mj-lt"/>
                <a:ea typeface="Gill Sans MT" panose="020B0502020104020203" pitchFamily="34" charset="0"/>
                <a:cs typeface="Gill Sans MT" panose="020B0502020104020203" pitchFamily="34" charset="0"/>
              </a:rPr>
              <a:t>- values in dispute, </a:t>
            </a:r>
          </a:p>
          <a:p>
            <a:r>
              <a:rPr lang="en-US" sz="2800" dirty="0">
                <a:solidFill>
                  <a:srgbClr val="000000"/>
                </a:solidFill>
                <a:latin typeface="+mj-lt"/>
                <a:ea typeface="Gill Sans MT" panose="020B0502020104020203" pitchFamily="34" charset="0"/>
                <a:cs typeface="Gill Sans MT" panose="020B0502020104020203" pitchFamily="34" charset="0"/>
              </a:rPr>
              <a:t>- stakes high, &amp; </a:t>
            </a:r>
          </a:p>
          <a:p>
            <a:r>
              <a:rPr lang="en-US" sz="2800" dirty="0">
                <a:solidFill>
                  <a:srgbClr val="000000"/>
                </a:solidFill>
                <a:latin typeface="+mj-lt"/>
                <a:ea typeface="Gill Sans MT" panose="020B0502020104020203" pitchFamily="34" charset="0"/>
                <a:cs typeface="Gill Sans MT" panose="020B0502020104020203" pitchFamily="34" charset="0"/>
              </a:rPr>
              <a:t>- decisions urgent</a:t>
            </a:r>
            <a:endParaRPr lang="en-GB" sz="2800" dirty="0">
              <a:solidFill>
                <a:srgbClr val="000000"/>
              </a:solidFill>
              <a:latin typeface="+mj-lt"/>
              <a:ea typeface="Arial Unicode MS" panose="020B0604020202020204" pitchFamily="34" charset="-128"/>
              <a:cs typeface="Arial Unicode MS" panose="020B0604020202020204" pitchFamily="34" charset="-128"/>
            </a:endParaRPr>
          </a:p>
        </p:txBody>
      </p:sp>
      <p:sp>
        <p:nvSpPr>
          <p:cNvPr id="4" name="Rectangle 3"/>
          <p:cNvSpPr/>
          <p:nvPr/>
        </p:nvSpPr>
        <p:spPr>
          <a:xfrm>
            <a:off x="1407721" y="6106944"/>
            <a:ext cx="4572000" cy="646331"/>
          </a:xfrm>
          <a:prstGeom prst="rect">
            <a:avLst/>
          </a:prstGeom>
        </p:spPr>
        <p:txBody>
          <a:bodyPr>
            <a:spAutoFit/>
          </a:bodyPr>
          <a:lstStyle/>
          <a:p>
            <a:pPr algn="ctr"/>
            <a:r>
              <a:rPr lang="en-GB" b="1" dirty="0"/>
              <a:t>Wikipedia: Post-normal science, NUSAP, Jerome (Jerry) Ravetz &amp; Silvio Funtowicz </a:t>
            </a:r>
          </a:p>
        </p:txBody>
      </p:sp>
    </p:spTree>
    <p:extLst>
      <p:ext uri="{BB962C8B-B14F-4D97-AF65-F5344CB8AC3E}">
        <p14:creationId xmlns:p14="http://schemas.microsoft.com/office/powerpoint/2010/main" val="275350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extBox 1">
            <a:extLst>
              <a:ext uri="{FF2B5EF4-FFF2-40B4-BE49-F238E27FC236}">
                <a16:creationId xmlns:a16="http://schemas.microsoft.com/office/drawing/2014/main" id="{6AEE8A4E-4766-9491-BB60-969C47388D8A}"/>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249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290A0A-F1C5-348E-5B00-4472AC20052A}"/>
              </a:ext>
            </a:extLst>
          </p:cNvPr>
          <p:cNvSpPr txBox="1"/>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a:latin typeface="+mj-lt"/>
                <a:ea typeface="+mj-ea"/>
                <a:cs typeface="+mj-cs"/>
              </a:rPr>
              <a:t>Context</a:t>
            </a:r>
          </a:p>
        </p:txBody>
      </p:sp>
      <p:graphicFrame>
        <p:nvGraphicFramePr>
          <p:cNvPr id="6" name="TextBox 3">
            <a:extLst>
              <a:ext uri="{FF2B5EF4-FFF2-40B4-BE49-F238E27FC236}">
                <a16:creationId xmlns:a16="http://schemas.microsoft.com/office/drawing/2014/main" id="{72BF8954-BDED-DE83-7183-3989A7459F54}"/>
              </a:ext>
            </a:extLst>
          </p:cNvPr>
          <p:cNvGraphicFramePr/>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888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096EC-C770-93DD-5324-489DA054DA52}"/>
              </a:ext>
            </a:extLst>
          </p:cNvPr>
          <p:cNvSpPr txBox="1"/>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300" b="1" kern="1200" dirty="0">
                <a:solidFill>
                  <a:schemeClr val="tx1"/>
                </a:solidFill>
                <a:latin typeface="+mj-lt"/>
                <a:ea typeface="+mj-ea"/>
                <a:cs typeface="+mj-cs"/>
              </a:rPr>
              <a:t>From Orchestration of Disciplines to</a:t>
            </a:r>
          </a:p>
          <a:p>
            <a:pPr>
              <a:lnSpc>
                <a:spcPct val="90000"/>
              </a:lnSpc>
              <a:spcBef>
                <a:spcPct val="0"/>
              </a:spcBef>
              <a:spcAft>
                <a:spcPts val="600"/>
              </a:spcAft>
            </a:pPr>
            <a:r>
              <a:rPr lang="en-US" sz="3300" b="1" kern="1200" dirty="0">
                <a:solidFill>
                  <a:schemeClr val="tx1"/>
                </a:solidFill>
                <a:latin typeface="+mj-lt"/>
                <a:ea typeface="+mj-ea"/>
                <a:cs typeface="+mj-cs"/>
              </a:rPr>
              <a:t>Choreographies of Knowledges</a:t>
            </a:r>
          </a:p>
        </p:txBody>
      </p:sp>
      <p:sp>
        <p:nvSpPr>
          <p:cNvPr id="2" name="TextBox 1">
            <a:extLst>
              <a:ext uri="{FF2B5EF4-FFF2-40B4-BE49-F238E27FC236}">
                <a16:creationId xmlns:a16="http://schemas.microsoft.com/office/drawing/2014/main" id="{C197B376-9208-4818-AE30-CA19E07154EA}"/>
              </a:ext>
            </a:extLst>
          </p:cNvPr>
          <p:cNvSpPr txBox="1"/>
          <p:nvPr/>
        </p:nvSpPr>
        <p:spPr>
          <a:xfrm>
            <a:off x="643469" y="1782981"/>
            <a:ext cx="6033778"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200" b="1" i="1" dirty="0"/>
              <a:t>We are now aware that Science doesn’t speak with one voice</a:t>
            </a:r>
          </a:p>
          <a:p>
            <a:pPr indent="-228600">
              <a:lnSpc>
                <a:spcPct val="90000"/>
              </a:lnSpc>
              <a:spcAft>
                <a:spcPts val="600"/>
              </a:spcAft>
              <a:buFont typeface="Arial" panose="020B0604020202020204" pitchFamily="34" charset="0"/>
              <a:buChar char="•"/>
            </a:pPr>
            <a:endParaRPr lang="en-US" sz="3200" b="1" i="1" dirty="0"/>
          </a:p>
          <a:p>
            <a:pPr indent="-228600">
              <a:lnSpc>
                <a:spcPct val="90000"/>
              </a:lnSpc>
              <a:spcAft>
                <a:spcPts val="600"/>
              </a:spcAft>
              <a:buFont typeface="Arial" panose="020B0604020202020204" pitchFamily="34" charset="0"/>
              <a:buChar char="•"/>
            </a:pPr>
            <a:r>
              <a:rPr lang="en-US" sz="3200" b="1" i="1" dirty="0"/>
              <a:t>We have yet to learn that Knowledge doesn’t speak only the language of Science</a:t>
            </a:r>
          </a:p>
        </p:txBody>
      </p:sp>
      <p:pic>
        <p:nvPicPr>
          <p:cNvPr id="4" name="Picture 3">
            <a:extLst>
              <a:ext uri="{FF2B5EF4-FFF2-40B4-BE49-F238E27FC236}">
                <a16:creationId xmlns:a16="http://schemas.microsoft.com/office/drawing/2014/main" id="{7E5F5CE6-6A91-1ECC-E086-A4376A730F0C}"/>
              </a:ext>
            </a:extLst>
          </p:cNvPr>
          <p:cNvPicPr>
            <a:picLocks noChangeAspect="1"/>
          </p:cNvPicPr>
          <p:nvPr/>
        </p:nvPicPr>
        <p:blipFill rotWithShape="1">
          <a:blip r:embed="rId3"/>
          <a:srcRect l="43150" r="18650"/>
          <a:stretch/>
        </p:blipFill>
        <p:spPr>
          <a:xfrm>
            <a:off x="6940821" y="1782981"/>
            <a:ext cx="2962209" cy="4361892"/>
          </a:xfrm>
          <a:prstGeom prst="rect">
            <a:avLst/>
          </a:prstGeom>
        </p:spPr>
      </p:pic>
    </p:spTree>
    <p:extLst>
      <p:ext uri="{BB962C8B-B14F-4D97-AF65-F5344CB8AC3E}">
        <p14:creationId xmlns:p14="http://schemas.microsoft.com/office/powerpoint/2010/main" val="368722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Text&#10;&#10;Description automatically generated with medium confidence">
            <a:extLst>
              <a:ext uri="{FF2B5EF4-FFF2-40B4-BE49-F238E27FC236}">
                <a16:creationId xmlns:a16="http://schemas.microsoft.com/office/drawing/2014/main" id="{3987D561-CD70-E797-6A06-FEB334035F69}"/>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15753" r="-2" b="11121"/>
          <a:stretch/>
        </p:blipFill>
        <p:spPr>
          <a:xfrm>
            <a:off x="7740979" y="2082714"/>
            <a:ext cx="3857898" cy="3905393"/>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22578BFA-193A-1E22-DCBF-834567287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455" y="1368038"/>
            <a:ext cx="4382112" cy="5334744"/>
          </a:xfrm>
          <a:prstGeom prst="rect">
            <a:avLst/>
          </a:prstGeom>
        </p:spPr>
      </p:pic>
      <p:sp>
        <p:nvSpPr>
          <p:cNvPr id="6" name="Title 3">
            <a:extLst>
              <a:ext uri="{FF2B5EF4-FFF2-40B4-BE49-F238E27FC236}">
                <a16:creationId xmlns:a16="http://schemas.microsoft.com/office/drawing/2014/main" id="{52553F5E-BAB8-2B99-ACC7-6090EEBAA43B}"/>
              </a:ext>
            </a:extLst>
          </p:cNvPr>
          <p:cNvSpPr>
            <a:spLocks noGrp="1"/>
          </p:cNvSpPr>
          <p:nvPr>
            <p:ph type="title"/>
          </p:nvPr>
        </p:nvSpPr>
        <p:spPr>
          <a:xfrm rot="10800000" flipV="1">
            <a:off x="6005384" y="0"/>
            <a:ext cx="5424616" cy="1368038"/>
          </a:xfrm>
        </p:spPr>
        <p:txBody>
          <a:bodyPr>
            <a:normAutofit fontScale="90000"/>
          </a:bodyPr>
          <a:lstStyle/>
          <a:p>
            <a:br>
              <a:rPr lang="en-GB"/>
            </a:br>
            <a:r>
              <a:rPr lang="en-GB" sz="3600"/>
              <a:t>Corriere della Sera 05/01/2021</a:t>
            </a:r>
            <a:br>
              <a:rPr lang="en-GB"/>
            </a:br>
            <a:br>
              <a:rPr lang="en-GB" b="1"/>
            </a:br>
            <a:endParaRPr lang="en-GB" b="1" dirty="0"/>
          </a:p>
        </p:txBody>
      </p:sp>
    </p:spTree>
    <p:extLst>
      <p:ext uri="{BB962C8B-B14F-4D97-AF65-F5344CB8AC3E}">
        <p14:creationId xmlns:p14="http://schemas.microsoft.com/office/powerpoint/2010/main" val="25338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B6F1-A672-48CC-825A-E1E0082C5B67}"/>
              </a:ext>
            </a:extLst>
          </p:cNvPr>
          <p:cNvSpPr>
            <a:spLocks noGrp="1"/>
          </p:cNvSpPr>
          <p:nvPr>
            <p:ph type="title"/>
          </p:nvPr>
        </p:nvSpPr>
        <p:spPr>
          <a:xfrm>
            <a:off x="838200" y="365125"/>
            <a:ext cx="10515600" cy="1254669"/>
          </a:xfrm>
        </p:spPr>
        <p:txBody>
          <a:bodyPr>
            <a:normAutofit fontScale="90000"/>
          </a:bodyPr>
          <a:lstStyle/>
          <a:p>
            <a:br>
              <a:rPr lang="en-GB" sz="3200" kern="1800" dirty="0">
                <a:effectLst/>
                <a:latin typeface="+mn-lt"/>
                <a:ea typeface="Times New Roman" panose="02020603050405020304" pitchFamily="18" charset="0"/>
                <a:cs typeface="Arial" panose="020B0604020202020204" pitchFamily="34" charset="0"/>
              </a:rPr>
            </a:br>
            <a:r>
              <a:rPr lang="en-GB" sz="3100" kern="1800" dirty="0">
                <a:effectLst/>
                <a:latin typeface="+mn-lt"/>
                <a:ea typeface="Times New Roman" panose="02020603050405020304" pitchFamily="18" charset="0"/>
                <a:cs typeface="Arial" panose="020B0604020202020204" pitchFamily="34" charset="0"/>
              </a:rPr>
              <a:t>(Sir) David </a:t>
            </a:r>
            <a:r>
              <a:rPr lang="en-GB" sz="3100" kern="1800" dirty="0" err="1">
                <a:effectLst/>
                <a:latin typeface="+mn-lt"/>
                <a:ea typeface="Times New Roman" panose="02020603050405020304" pitchFamily="18" charset="0"/>
                <a:cs typeface="Arial" panose="020B0604020202020204" pitchFamily="34" charset="0"/>
              </a:rPr>
              <a:t>Spiegelhalter</a:t>
            </a:r>
            <a:r>
              <a:rPr lang="en-GB" sz="3100" kern="1800" dirty="0">
                <a:effectLst/>
                <a:latin typeface="+mn-lt"/>
                <a:ea typeface="Times New Roman" panose="02020603050405020304" pitchFamily="18" charset="0"/>
                <a:cs typeface="Arial" panose="020B0604020202020204" pitchFamily="34" charset="0"/>
              </a:rPr>
              <a:t>, </a:t>
            </a:r>
            <a:r>
              <a:rPr lang="en-GB" sz="3100" dirty="0">
                <a:latin typeface="+mn-lt"/>
              </a:rPr>
              <a:t>chair of the University of Cambridge Winton Centre for Risk &amp; Evidence Communication</a:t>
            </a:r>
            <a:br>
              <a:rPr lang="en-GB" sz="3100" kern="1800" dirty="0">
                <a:effectLst/>
                <a:latin typeface="+mn-lt"/>
                <a:ea typeface="Times New Roman" panose="02020603050405020304" pitchFamily="18" charset="0"/>
                <a:cs typeface="Arial" panose="020B0604020202020204" pitchFamily="34" charset="0"/>
              </a:rPr>
            </a:br>
            <a:r>
              <a:rPr lang="en-GB" sz="3100" kern="1800" dirty="0">
                <a:effectLst/>
                <a:latin typeface="+mn-lt"/>
                <a:ea typeface="Times New Roman" panose="02020603050405020304" pitchFamily="18" charset="0"/>
                <a:cs typeface="Arial" panose="020B0604020202020204" pitchFamily="34" charset="0"/>
              </a:rPr>
              <a:t>Times Higher Education, </a:t>
            </a:r>
            <a:r>
              <a:rPr lang="en-GB" sz="3100" dirty="0">
                <a:latin typeface="+mn-lt"/>
              </a:rPr>
              <a:t>September 3, 2021 </a:t>
            </a:r>
            <a:br>
              <a:rPr lang="en-GB" sz="44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19B8C044-1BCA-4F04-B41A-EDBD465E8EB0}"/>
              </a:ext>
            </a:extLst>
          </p:cNvPr>
          <p:cNvSpPr>
            <a:spLocks noGrp="1"/>
          </p:cNvSpPr>
          <p:nvPr>
            <p:ph idx="1"/>
          </p:nvPr>
        </p:nvSpPr>
        <p:spPr/>
        <p:txBody>
          <a:bodyPr>
            <a:normAutofit fontScale="85000" lnSpcReduction="20000"/>
          </a:bodyPr>
          <a:lstStyle/>
          <a:p>
            <a:r>
              <a:rPr lang="en-GB" sz="3800" dirty="0"/>
              <a:t>“The science doesn’t tell you what to do, so how can you ever follow the science? </a:t>
            </a:r>
          </a:p>
          <a:p>
            <a:r>
              <a:rPr lang="en-GB" sz="3800" dirty="0"/>
              <a:t>“how can [following the science] be true when apparently the same science produces dramatically different opinions among scientists about what should be done?”</a:t>
            </a:r>
          </a:p>
          <a:p>
            <a:r>
              <a:rPr lang="en-GB" sz="3800" dirty="0"/>
              <a:t>“So I think that terrible phrase…gives the wrong impression of what science contributes [to the debate]” and also “encourages the image that ‘Oh well, if I know the science, I know what to do.’”</a:t>
            </a:r>
          </a:p>
          <a:p>
            <a:pPr marL="0" indent="0">
              <a:lnSpc>
                <a:spcPct val="107000"/>
              </a:lnSpc>
              <a:spcAft>
                <a:spcPts val="800"/>
              </a:spcAft>
              <a:buNone/>
            </a:pPr>
            <a:r>
              <a:rPr lang="en-GB" sz="2400" dirty="0"/>
              <a:t>https://www.timeshighereducation.com/news/spiegelhalter-scientists-straying-too-far-policy-advocacy</a:t>
            </a:r>
            <a:endParaRPr lang="en-GB" sz="36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3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25773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36E959-2C1A-4101-B4A1-5B74334D0925}"/>
              </a:ext>
            </a:extLst>
          </p:cNvPr>
          <p:cNvPicPr>
            <a:picLocks noChangeAspect="1"/>
          </p:cNvPicPr>
          <p:nvPr/>
        </p:nvPicPr>
        <p:blipFill>
          <a:blip r:embed="rId2"/>
          <a:stretch>
            <a:fillRect/>
          </a:stretch>
        </p:blipFill>
        <p:spPr>
          <a:xfrm>
            <a:off x="3099527" y="0"/>
            <a:ext cx="5992946" cy="6858000"/>
          </a:xfrm>
          <a:prstGeom prst="rect">
            <a:avLst/>
          </a:prstGeom>
        </p:spPr>
      </p:pic>
      <p:sp>
        <p:nvSpPr>
          <p:cNvPr id="5" name="TextBox 4">
            <a:extLst>
              <a:ext uri="{FF2B5EF4-FFF2-40B4-BE49-F238E27FC236}">
                <a16:creationId xmlns:a16="http://schemas.microsoft.com/office/drawing/2014/main" id="{EDC76BA0-0B5C-4B6B-898A-E9D3785CB7D6}"/>
              </a:ext>
            </a:extLst>
          </p:cNvPr>
          <p:cNvSpPr txBox="1"/>
          <p:nvPr/>
        </p:nvSpPr>
        <p:spPr>
          <a:xfrm>
            <a:off x="755374" y="2951922"/>
            <a:ext cx="5501735" cy="640364"/>
          </a:xfrm>
          <a:prstGeom prst="rect">
            <a:avLst/>
          </a:prstGeom>
          <a:noFill/>
        </p:spPr>
        <p:txBody>
          <a:bodyPr wrap="square" rtlCol="0">
            <a:spAutoFit/>
          </a:bodyPr>
          <a:lstStyle/>
          <a:p>
            <a:r>
              <a:rPr lang="en-GB" dirty="0"/>
              <a:t>1987, Pion</a:t>
            </a:r>
          </a:p>
          <a:p>
            <a:r>
              <a:rPr lang="en-GB" dirty="0">
                <a:solidFill>
                  <a:srgbClr val="0070C0"/>
                </a:solidFill>
              </a:rPr>
              <a:t>https://library.mpib-berlin.mpg.de/toc/z2009_1891.pdf</a:t>
            </a:r>
          </a:p>
        </p:txBody>
      </p:sp>
    </p:spTree>
    <p:extLst>
      <p:ext uri="{BB962C8B-B14F-4D97-AF65-F5344CB8AC3E}">
        <p14:creationId xmlns:p14="http://schemas.microsoft.com/office/powerpoint/2010/main" val="362245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31" name="Picture 27" descr="blured_go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9738" y="1033464"/>
            <a:ext cx="3740150"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Line 3"/>
          <p:cNvSpPr>
            <a:spLocks noChangeShapeType="1"/>
          </p:cNvSpPr>
          <p:nvPr/>
        </p:nvSpPr>
        <p:spPr bwMode="auto">
          <a:xfrm>
            <a:off x="2060576" y="936625"/>
            <a:ext cx="8240713" cy="0"/>
          </a:xfrm>
          <a:prstGeom prst="line">
            <a:avLst/>
          </a:prstGeom>
          <a:noFill/>
          <a:ln w="127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7125" name="Picture 21" descr="6_g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6" y="5829300"/>
            <a:ext cx="7172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Picture 22" descr="5_go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1" y="1736726"/>
            <a:ext cx="3167063"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7" name="Picture 23" descr="4_goo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375" y="5549901"/>
            <a:ext cx="36766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Picture 24" descr="3_goo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0225" y="3556000"/>
            <a:ext cx="42100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9" name="Picture 25" descr="2_goo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6476" y="2363789"/>
            <a:ext cx="36290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0" name="Picture 26" descr="1_goo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0663" y="1185864"/>
            <a:ext cx="658495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213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131"/>
                                        </p:tgtEl>
                                        <p:attrNameLst>
                                          <p:attrName>style.visibility</p:attrName>
                                        </p:attrNameLst>
                                      </p:cBhvr>
                                      <p:to>
                                        <p:strVal val="visible"/>
                                      </p:to>
                                    </p:set>
                                    <p:animEffect transition="in" filter="fade">
                                      <p:cBhvr>
                                        <p:cTn id="7" dur="500"/>
                                        <p:tgtEl>
                                          <p:spTgt spid="47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7130"/>
                                        </p:tgtEl>
                                        <p:attrNameLst>
                                          <p:attrName>style.visibility</p:attrName>
                                        </p:attrNameLst>
                                      </p:cBhvr>
                                      <p:to>
                                        <p:strVal val="visible"/>
                                      </p:to>
                                    </p:set>
                                    <p:anim calcmode="lin" valueType="num">
                                      <p:cBhvr>
                                        <p:cTn id="12" dur="500" fill="hold"/>
                                        <p:tgtEl>
                                          <p:spTgt spid="47130"/>
                                        </p:tgtEl>
                                        <p:attrNameLst>
                                          <p:attrName>ppt_w</p:attrName>
                                        </p:attrNameLst>
                                      </p:cBhvr>
                                      <p:tavLst>
                                        <p:tav tm="0">
                                          <p:val>
                                            <p:fltVal val="0"/>
                                          </p:val>
                                        </p:tav>
                                        <p:tav tm="100000">
                                          <p:val>
                                            <p:strVal val="#ppt_w"/>
                                          </p:val>
                                        </p:tav>
                                      </p:tavLst>
                                    </p:anim>
                                    <p:anim calcmode="lin" valueType="num">
                                      <p:cBhvr>
                                        <p:cTn id="13" dur="500" fill="hold"/>
                                        <p:tgtEl>
                                          <p:spTgt spid="47130"/>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7129"/>
                                        </p:tgtEl>
                                        <p:attrNameLst>
                                          <p:attrName>style.visibility</p:attrName>
                                        </p:attrNameLst>
                                      </p:cBhvr>
                                      <p:to>
                                        <p:strVal val="visible"/>
                                      </p:to>
                                    </p:set>
                                    <p:anim calcmode="lin" valueType="num">
                                      <p:cBhvr>
                                        <p:cTn id="16" dur="500" fill="hold"/>
                                        <p:tgtEl>
                                          <p:spTgt spid="47129"/>
                                        </p:tgtEl>
                                        <p:attrNameLst>
                                          <p:attrName>ppt_w</p:attrName>
                                        </p:attrNameLst>
                                      </p:cBhvr>
                                      <p:tavLst>
                                        <p:tav tm="0">
                                          <p:val>
                                            <p:fltVal val="0"/>
                                          </p:val>
                                        </p:tav>
                                        <p:tav tm="100000">
                                          <p:val>
                                            <p:strVal val="#ppt_w"/>
                                          </p:val>
                                        </p:tav>
                                      </p:tavLst>
                                    </p:anim>
                                    <p:anim calcmode="lin" valueType="num">
                                      <p:cBhvr>
                                        <p:cTn id="17" dur="500" fill="hold"/>
                                        <p:tgtEl>
                                          <p:spTgt spid="47129"/>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1000"/>
                                        <p:tgtEl>
                                          <p:spTgt spid="47130"/>
                                        </p:tgtEl>
                                      </p:cBhvr>
                                    </p:animEffect>
                                    <p:set>
                                      <p:cBhvr>
                                        <p:cTn id="22" dur="1" fill="hold">
                                          <p:stCondLst>
                                            <p:cond delay="999"/>
                                          </p:stCondLst>
                                        </p:cTn>
                                        <p:tgtEl>
                                          <p:spTgt spid="4713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47129"/>
                                        </p:tgtEl>
                                      </p:cBhvr>
                                    </p:animEffect>
                                    <p:set>
                                      <p:cBhvr>
                                        <p:cTn id="25" dur="1" fill="hold">
                                          <p:stCondLst>
                                            <p:cond delay="999"/>
                                          </p:stCondLst>
                                        </p:cTn>
                                        <p:tgtEl>
                                          <p:spTgt spid="47129"/>
                                        </p:tgtEl>
                                        <p:attrNameLst>
                                          <p:attrName>style.visibility</p:attrName>
                                        </p:attrNameLst>
                                      </p:cBhvr>
                                      <p:to>
                                        <p:strVal val="hidden"/>
                                      </p:to>
                                    </p:se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47128"/>
                                        </p:tgtEl>
                                        <p:attrNameLst>
                                          <p:attrName>style.visibility</p:attrName>
                                        </p:attrNameLst>
                                      </p:cBhvr>
                                      <p:to>
                                        <p:strVal val="visible"/>
                                      </p:to>
                                    </p:set>
                                    <p:anim calcmode="lin" valueType="num">
                                      <p:cBhvr>
                                        <p:cTn id="28" dur="500" fill="hold"/>
                                        <p:tgtEl>
                                          <p:spTgt spid="47128"/>
                                        </p:tgtEl>
                                        <p:attrNameLst>
                                          <p:attrName>ppt_w</p:attrName>
                                        </p:attrNameLst>
                                      </p:cBhvr>
                                      <p:tavLst>
                                        <p:tav tm="0">
                                          <p:val>
                                            <p:fltVal val="0"/>
                                          </p:val>
                                        </p:tav>
                                        <p:tav tm="100000">
                                          <p:val>
                                            <p:strVal val="#ppt_w"/>
                                          </p:val>
                                        </p:tav>
                                      </p:tavLst>
                                    </p:anim>
                                    <p:anim calcmode="lin" valueType="num">
                                      <p:cBhvr>
                                        <p:cTn id="29" dur="500" fill="hold"/>
                                        <p:tgtEl>
                                          <p:spTgt spid="47128"/>
                                        </p:tgtEl>
                                        <p:attrNameLst>
                                          <p:attrName>ppt_h</p:attrName>
                                        </p:attrNameLst>
                                      </p:cBhvr>
                                      <p:tavLst>
                                        <p:tav tm="0">
                                          <p:val>
                                            <p:fltVal val="0"/>
                                          </p:val>
                                        </p:tav>
                                        <p:tav tm="100000">
                                          <p:val>
                                            <p:strVal val="#ppt_h"/>
                                          </p:val>
                                        </p:tav>
                                      </p:tavLst>
                                    </p:anim>
                                    <p:anim calcmode="lin" valueType="num">
                                      <p:cBhvr>
                                        <p:cTn id="30" dur="500" fill="hold"/>
                                        <p:tgtEl>
                                          <p:spTgt spid="47128"/>
                                        </p:tgtEl>
                                        <p:attrNameLst>
                                          <p:attrName>style.rotation</p:attrName>
                                        </p:attrNameLst>
                                      </p:cBhvr>
                                      <p:tavLst>
                                        <p:tav tm="0">
                                          <p:val>
                                            <p:fltVal val="90"/>
                                          </p:val>
                                        </p:tav>
                                        <p:tav tm="100000">
                                          <p:val>
                                            <p:fltVal val="0"/>
                                          </p:val>
                                        </p:tav>
                                      </p:tavLst>
                                    </p:anim>
                                    <p:animEffect transition="in" filter="fade">
                                      <p:cBhvr>
                                        <p:cTn id="31" dur="500"/>
                                        <p:tgtEl>
                                          <p:spTgt spid="47128"/>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47127"/>
                                        </p:tgtEl>
                                        <p:attrNameLst>
                                          <p:attrName>style.visibility</p:attrName>
                                        </p:attrNameLst>
                                      </p:cBhvr>
                                      <p:to>
                                        <p:strVal val="visible"/>
                                      </p:to>
                                    </p:set>
                                    <p:anim calcmode="lin" valueType="num">
                                      <p:cBhvr>
                                        <p:cTn id="34" dur="500" fill="hold"/>
                                        <p:tgtEl>
                                          <p:spTgt spid="47127"/>
                                        </p:tgtEl>
                                        <p:attrNameLst>
                                          <p:attrName>ppt_w</p:attrName>
                                        </p:attrNameLst>
                                      </p:cBhvr>
                                      <p:tavLst>
                                        <p:tav tm="0">
                                          <p:val>
                                            <p:fltVal val="0"/>
                                          </p:val>
                                        </p:tav>
                                        <p:tav tm="100000">
                                          <p:val>
                                            <p:strVal val="#ppt_w"/>
                                          </p:val>
                                        </p:tav>
                                      </p:tavLst>
                                    </p:anim>
                                    <p:anim calcmode="lin" valueType="num">
                                      <p:cBhvr>
                                        <p:cTn id="35" dur="500" fill="hold"/>
                                        <p:tgtEl>
                                          <p:spTgt spid="47127"/>
                                        </p:tgtEl>
                                        <p:attrNameLst>
                                          <p:attrName>ppt_h</p:attrName>
                                        </p:attrNameLst>
                                      </p:cBhvr>
                                      <p:tavLst>
                                        <p:tav tm="0">
                                          <p:val>
                                            <p:fltVal val="0"/>
                                          </p:val>
                                        </p:tav>
                                        <p:tav tm="100000">
                                          <p:val>
                                            <p:strVal val="#ppt_h"/>
                                          </p:val>
                                        </p:tav>
                                      </p:tavLst>
                                    </p:anim>
                                    <p:anim calcmode="lin" valueType="num">
                                      <p:cBhvr>
                                        <p:cTn id="36" dur="500" fill="hold"/>
                                        <p:tgtEl>
                                          <p:spTgt spid="47127"/>
                                        </p:tgtEl>
                                        <p:attrNameLst>
                                          <p:attrName>style.rotation</p:attrName>
                                        </p:attrNameLst>
                                      </p:cBhvr>
                                      <p:tavLst>
                                        <p:tav tm="0">
                                          <p:val>
                                            <p:fltVal val="90"/>
                                          </p:val>
                                        </p:tav>
                                        <p:tav tm="100000">
                                          <p:val>
                                            <p:fltVal val="0"/>
                                          </p:val>
                                        </p:tav>
                                      </p:tavLst>
                                    </p:anim>
                                    <p:animEffect transition="in" filter="fade">
                                      <p:cBhvr>
                                        <p:cTn id="37" dur="500"/>
                                        <p:tgtEl>
                                          <p:spTgt spid="47127"/>
                                        </p:tgtEl>
                                      </p:cBhvr>
                                    </p:animEffect>
                                  </p:childTnLst>
                                </p:cTn>
                              </p:par>
                              <p:par>
                                <p:cTn id="38" presetID="31" presetClass="entr" presetSubtype="0" fill="hold" nodeType="withEffect">
                                  <p:stCondLst>
                                    <p:cond delay="0"/>
                                  </p:stCondLst>
                                  <p:iterate type="lt">
                                    <p:tmPct val="5000"/>
                                  </p:iterate>
                                  <p:childTnLst>
                                    <p:set>
                                      <p:cBhvr>
                                        <p:cTn id="39" dur="1" fill="hold">
                                          <p:stCondLst>
                                            <p:cond delay="0"/>
                                          </p:stCondLst>
                                        </p:cTn>
                                        <p:tgtEl>
                                          <p:spTgt spid="47126"/>
                                        </p:tgtEl>
                                        <p:attrNameLst>
                                          <p:attrName>style.visibility</p:attrName>
                                        </p:attrNameLst>
                                      </p:cBhvr>
                                      <p:to>
                                        <p:strVal val="visible"/>
                                      </p:to>
                                    </p:set>
                                    <p:anim calcmode="lin" valueType="num">
                                      <p:cBhvr>
                                        <p:cTn id="40" dur="500" fill="hold"/>
                                        <p:tgtEl>
                                          <p:spTgt spid="47126"/>
                                        </p:tgtEl>
                                        <p:attrNameLst>
                                          <p:attrName>ppt_w</p:attrName>
                                        </p:attrNameLst>
                                      </p:cBhvr>
                                      <p:tavLst>
                                        <p:tav tm="0">
                                          <p:val>
                                            <p:fltVal val="0"/>
                                          </p:val>
                                        </p:tav>
                                        <p:tav tm="100000">
                                          <p:val>
                                            <p:strVal val="#ppt_w"/>
                                          </p:val>
                                        </p:tav>
                                      </p:tavLst>
                                    </p:anim>
                                    <p:anim calcmode="lin" valueType="num">
                                      <p:cBhvr>
                                        <p:cTn id="41" dur="500" fill="hold"/>
                                        <p:tgtEl>
                                          <p:spTgt spid="47126"/>
                                        </p:tgtEl>
                                        <p:attrNameLst>
                                          <p:attrName>ppt_h</p:attrName>
                                        </p:attrNameLst>
                                      </p:cBhvr>
                                      <p:tavLst>
                                        <p:tav tm="0">
                                          <p:val>
                                            <p:fltVal val="0"/>
                                          </p:val>
                                        </p:tav>
                                        <p:tav tm="100000">
                                          <p:val>
                                            <p:strVal val="#ppt_h"/>
                                          </p:val>
                                        </p:tav>
                                      </p:tavLst>
                                    </p:anim>
                                    <p:anim calcmode="lin" valueType="num">
                                      <p:cBhvr>
                                        <p:cTn id="42" dur="500" fill="hold"/>
                                        <p:tgtEl>
                                          <p:spTgt spid="47126"/>
                                        </p:tgtEl>
                                        <p:attrNameLst>
                                          <p:attrName>style.rotation</p:attrName>
                                        </p:attrNameLst>
                                      </p:cBhvr>
                                      <p:tavLst>
                                        <p:tav tm="0">
                                          <p:val>
                                            <p:fltVal val="90"/>
                                          </p:val>
                                        </p:tav>
                                        <p:tav tm="100000">
                                          <p:val>
                                            <p:fltVal val="0"/>
                                          </p:val>
                                        </p:tav>
                                      </p:tavLst>
                                    </p:anim>
                                    <p:animEffect transition="in" filter="fade">
                                      <p:cBhvr>
                                        <p:cTn id="43" dur="500"/>
                                        <p:tgtEl>
                                          <p:spTgt spid="4712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xit" presetSubtype="0" fill="hold" nodeType="clickEffect">
                                  <p:stCondLst>
                                    <p:cond delay="0"/>
                                  </p:stCondLst>
                                  <p:iterate type="lt">
                                    <p:tmPct val="0"/>
                                  </p:iterate>
                                  <p:childTnLst>
                                    <p:animEffect transition="out" filter="fade">
                                      <p:cBhvr>
                                        <p:cTn id="47" dur="1000"/>
                                        <p:tgtEl>
                                          <p:spTgt spid="47128"/>
                                        </p:tgtEl>
                                      </p:cBhvr>
                                    </p:animEffect>
                                    <p:set>
                                      <p:cBhvr>
                                        <p:cTn id="48" dur="1" fill="hold">
                                          <p:stCondLst>
                                            <p:cond delay="999"/>
                                          </p:stCondLst>
                                        </p:cTn>
                                        <p:tgtEl>
                                          <p:spTgt spid="47128"/>
                                        </p:tgtEl>
                                        <p:attrNameLst>
                                          <p:attrName>style.visibility</p:attrName>
                                        </p:attrNameLst>
                                      </p:cBhvr>
                                      <p:to>
                                        <p:strVal val="hidden"/>
                                      </p:to>
                                    </p:set>
                                  </p:childTnLst>
                                </p:cTn>
                              </p:par>
                              <p:par>
                                <p:cTn id="49" presetID="10" presetClass="exit" presetSubtype="0" fill="hold" nodeType="withEffect">
                                  <p:stCondLst>
                                    <p:cond delay="0"/>
                                  </p:stCondLst>
                                  <p:iterate type="lt">
                                    <p:tmPct val="0"/>
                                  </p:iterate>
                                  <p:childTnLst>
                                    <p:animEffect transition="out" filter="fade">
                                      <p:cBhvr>
                                        <p:cTn id="50" dur="1000"/>
                                        <p:tgtEl>
                                          <p:spTgt spid="47127"/>
                                        </p:tgtEl>
                                      </p:cBhvr>
                                    </p:animEffect>
                                    <p:set>
                                      <p:cBhvr>
                                        <p:cTn id="51" dur="1" fill="hold">
                                          <p:stCondLst>
                                            <p:cond delay="999"/>
                                          </p:stCondLst>
                                        </p:cTn>
                                        <p:tgtEl>
                                          <p:spTgt spid="47127"/>
                                        </p:tgtEl>
                                        <p:attrNameLst>
                                          <p:attrName>style.visibility</p:attrName>
                                        </p:attrNameLst>
                                      </p:cBhvr>
                                      <p:to>
                                        <p:strVal val="hidden"/>
                                      </p:to>
                                    </p:set>
                                  </p:childTnLst>
                                </p:cTn>
                              </p:par>
                              <p:par>
                                <p:cTn id="52" presetID="10" presetClass="exit" presetSubtype="0" fill="hold" nodeType="withEffect">
                                  <p:stCondLst>
                                    <p:cond delay="0"/>
                                  </p:stCondLst>
                                  <p:iterate type="lt">
                                    <p:tmPct val="0"/>
                                  </p:iterate>
                                  <p:childTnLst>
                                    <p:animEffect transition="out" filter="fade">
                                      <p:cBhvr>
                                        <p:cTn id="53" dur="1000"/>
                                        <p:tgtEl>
                                          <p:spTgt spid="47126"/>
                                        </p:tgtEl>
                                      </p:cBhvr>
                                    </p:animEffect>
                                    <p:set>
                                      <p:cBhvr>
                                        <p:cTn id="54" dur="1" fill="hold">
                                          <p:stCondLst>
                                            <p:cond delay="999"/>
                                          </p:stCondLst>
                                        </p:cTn>
                                        <p:tgtEl>
                                          <p:spTgt spid="47126"/>
                                        </p:tgtEl>
                                        <p:attrNameLst>
                                          <p:attrName>style.visibility</p:attrName>
                                        </p:attrNameLst>
                                      </p:cBhvr>
                                      <p:to>
                                        <p:strVal val="hidden"/>
                                      </p:to>
                                    </p:set>
                                  </p:childTnLst>
                                </p:cTn>
                              </p:par>
                              <p:par>
                                <p:cTn id="55" presetID="55" presetClass="entr" presetSubtype="0" fill="hold" nodeType="withEffect">
                                  <p:stCondLst>
                                    <p:cond delay="0"/>
                                  </p:stCondLst>
                                  <p:childTnLst>
                                    <p:set>
                                      <p:cBhvr>
                                        <p:cTn id="56" dur="1" fill="hold">
                                          <p:stCondLst>
                                            <p:cond delay="0"/>
                                          </p:stCondLst>
                                        </p:cTn>
                                        <p:tgtEl>
                                          <p:spTgt spid="47125"/>
                                        </p:tgtEl>
                                        <p:attrNameLst>
                                          <p:attrName>style.visibility</p:attrName>
                                        </p:attrNameLst>
                                      </p:cBhvr>
                                      <p:to>
                                        <p:strVal val="visible"/>
                                      </p:to>
                                    </p:set>
                                    <p:anim calcmode="lin" valueType="num">
                                      <p:cBhvr>
                                        <p:cTn id="57" dur="1000" fill="hold"/>
                                        <p:tgtEl>
                                          <p:spTgt spid="47125"/>
                                        </p:tgtEl>
                                        <p:attrNameLst>
                                          <p:attrName>ppt_w</p:attrName>
                                        </p:attrNameLst>
                                      </p:cBhvr>
                                      <p:tavLst>
                                        <p:tav tm="0">
                                          <p:val>
                                            <p:strVal val="#ppt_w*0.70"/>
                                          </p:val>
                                        </p:tav>
                                        <p:tav tm="100000">
                                          <p:val>
                                            <p:strVal val="#ppt_w"/>
                                          </p:val>
                                        </p:tav>
                                      </p:tavLst>
                                    </p:anim>
                                    <p:anim calcmode="lin" valueType="num">
                                      <p:cBhvr>
                                        <p:cTn id="58" dur="1000" fill="hold"/>
                                        <p:tgtEl>
                                          <p:spTgt spid="47125"/>
                                        </p:tgtEl>
                                        <p:attrNameLst>
                                          <p:attrName>ppt_h</p:attrName>
                                        </p:attrNameLst>
                                      </p:cBhvr>
                                      <p:tavLst>
                                        <p:tav tm="0">
                                          <p:val>
                                            <p:strVal val="#ppt_h"/>
                                          </p:val>
                                        </p:tav>
                                        <p:tav tm="100000">
                                          <p:val>
                                            <p:strVal val="#ppt_h"/>
                                          </p:val>
                                        </p:tav>
                                      </p:tavLst>
                                    </p:anim>
                                    <p:animEffect transition="in" filter="fade">
                                      <p:cBhvr>
                                        <p:cTn id="59" dur="1000"/>
                                        <p:tgtEl>
                                          <p:spTgt spid="47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9792A832-F6B4-4087-A613-78F90C166E88}" type="slidenum">
              <a:rPr lang="en-US"/>
              <a:pPr>
                <a:defRPr/>
              </a:pPr>
              <a:t>6</a:t>
            </a:fld>
            <a:endParaRPr lang="en-US"/>
          </a:p>
        </p:txBody>
      </p:sp>
      <p:graphicFrame>
        <p:nvGraphicFramePr>
          <p:cNvPr id="82947" name="Object 8"/>
          <p:cNvGraphicFramePr>
            <a:graphicFrameLocks noGrp="1" noChangeAspect="1"/>
          </p:cNvGraphicFramePr>
          <p:nvPr>
            <p:ph/>
          </p:nvPr>
        </p:nvGraphicFramePr>
        <p:xfrm>
          <a:off x="1524001" y="838200"/>
          <a:ext cx="4232275" cy="5562600"/>
        </p:xfrm>
        <a:graphic>
          <a:graphicData uri="http://schemas.openxmlformats.org/presentationml/2006/ole">
            <mc:AlternateContent xmlns:mc="http://schemas.openxmlformats.org/markup-compatibility/2006">
              <mc:Choice xmlns:v="urn:schemas-microsoft-com:vml" Requires="v">
                <p:oleObj name="Acrobat Document" r:id="rId3" imgW="5667198" imgH="7448525" progId="AcroExch.Document.7">
                  <p:embed/>
                </p:oleObj>
              </mc:Choice>
              <mc:Fallback>
                <p:oleObj name="Acrobat Document" r:id="rId3" imgW="5667198" imgH="7448525" progId="AcroExch.Document.7">
                  <p:embed/>
                  <p:pic>
                    <p:nvPicPr>
                      <p:cNvPr id="8294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838200"/>
                        <a:ext cx="42322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3"/>
          <p:cNvSpPr txBox="1">
            <a:spLocks noChangeArrowheads="1"/>
          </p:cNvSpPr>
          <p:nvPr/>
        </p:nvSpPr>
        <p:spPr bwMode="auto">
          <a:xfrm>
            <a:off x="5943600" y="838200"/>
            <a:ext cx="47244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leb"/>
              </a:defRPr>
            </a:lvl1pPr>
            <a:lvl2pPr marL="742950" indent="-285750">
              <a:defRPr sz="1600">
                <a:solidFill>
                  <a:schemeClr val="tx1"/>
                </a:solidFill>
                <a:latin typeface="taleb"/>
              </a:defRPr>
            </a:lvl2pPr>
            <a:lvl3pPr marL="1143000" indent="-228600">
              <a:defRPr sz="1600">
                <a:solidFill>
                  <a:schemeClr val="tx1"/>
                </a:solidFill>
                <a:latin typeface="taleb"/>
              </a:defRPr>
            </a:lvl3pPr>
            <a:lvl4pPr marL="1600200" indent="-228600">
              <a:defRPr sz="1600">
                <a:solidFill>
                  <a:schemeClr val="tx1"/>
                </a:solidFill>
                <a:latin typeface="taleb"/>
              </a:defRPr>
            </a:lvl4pPr>
            <a:lvl5pPr marL="2057400" indent="-228600">
              <a:defRPr sz="1600">
                <a:solidFill>
                  <a:schemeClr val="tx1"/>
                </a:solidFill>
                <a:latin typeface="taleb"/>
              </a:defRPr>
            </a:lvl5pPr>
            <a:lvl6pPr marL="2514600" indent="-228600" eaLnBrk="0" fontAlgn="base" hangingPunct="0">
              <a:spcBef>
                <a:spcPct val="50000"/>
              </a:spcBef>
              <a:spcAft>
                <a:spcPct val="0"/>
              </a:spcAft>
              <a:defRPr sz="1600">
                <a:solidFill>
                  <a:schemeClr val="tx1"/>
                </a:solidFill>
                <a:latin typeface="taleb"/>
              </a:defRPr>
            </a:lvl6pPr>
            <a:lvl7pPr marL="2971800" indent="-228600" eaLnBrk="0" fontAlgn="base" hangingPunct="0">
              <a:spcBef>
                <a:spcPct val="50000"/>
              </a:spcBef>
              <a:spcAft>
                <a:spcPct val="0"/>
              </a:spcAft>
              <a:defRPr sz="1600">
                <a:solidFill>
                  <a:schemeClr val="tx1"/>
                </a:solidFill>
                <a:latin typeface="taleb"/>
              </a:defRPr>
            </a:lvl7pPr>
            <a:lvl8pPr marL="3429000" indent="-228600" eaLnBrk="0" fontAlgn="base" hangingPunct="0">
              <a:spcBef>
                <a:spcPct val="50000"/>
              </a:spcBef>
              <a:spcAft>
                <a:spcPct val="0"/>
              </a:spcAft>
              <a:defRPr sz="1600">
                <a:solidFill>
                  <a:schemeClr val="tx1"/>
                </a:solidFill>
                <a:latin typeface="taleb"/>
              </a:defRPr>
            </a:lvl8pPr>
            <a:lvl9pPr marL="3886200" indent="-228600" eaLnBrk="0" fontAlgn="base" hangingPunct="0">
              <a:spcBef>
                <a:spcPct val="50000"/>
              </a:spcBef>
              <a:spcAft>
                <a:spcPct val="0"/>
              </a:spcAft>
              <a:defRPr sz="1600">
                <a:solidFill>
                  <a:schemeClr val="tx1"/>
                </a:solidFill>
                <a:latin typeface="taleb"/>
              </a:defRPr>
            </a:lvl9pPr>
          </a:lstStyle>
          <a:p>
            <a:pPr eaLnBrk="0" hangingPunct="0">
              <a:spcBef>
                <a:spcPct val="50000"/>
              </a:spcBef>
              <a:defRPr/>
            </a:pPr>
            <a:r>
              <a:rPr lang="en-GB" sz="2800">
                <a:solidFill>
                  <a:srgbClr val="000066"/>
                </a:solidFill>
                <a:latin typeface="Batang" pitchFamily="18" charset="-127"/>
              </a:rPr>
              <a:t>[…] EPA’s science panel found that “quantitative evidence […] must … be characterized as having high uncertainties.” </a:t>
            </a:r>
            <a:r>
              <a:rPr lang="en-GB" sz="2800">
                <a:solidFill>
                  <a:srgbClr val="CC0000"/>
                </a:solidFill>
                <a:latin typeface="Batang" pitchFamily="18" charset="-127"/>
              </a:rPr>
              <a:t>What to do in the face of uncertainty is a policy question, not a scientific question</a:t>
            </a:r>
            <a:r>
              <a:rPr lang="en-GB" sz="2800">
                <a:solidFill>
                  <a:srgbClr val="000066"/>
                </a:solidFill>
                <a:latin typeface="Batang" pitchFamily="18" charset="-127"/>
              </a:rPr>
              <a:t>. [..] The debate is about […] what kinds of uncertainty can be tolerated as a basis for decision-making.</a:t>
            </a:r>
          </a:p>
        </p:txBody>
      </p:sp>
      <p:sp>
        <p:nvSpPr>
          <p:cNvPr id="4101" name="Text Box 5"/>
          <p:cNvSpPr txBox="1">
            <a:spLocks noChangeArrowheads="1"/>
          </p:cNvSpPr>
          <p:nvPr/>
        </p:nvSpPr>
        <p:spPr bwMode="auto">
          <a:xfrm>
            <a:off x="2362200" y="3581401"/>
            <a:ext cx="2590800" cy="3444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leb"/>
              </a:defRPr>
            </a:lvl1pPr>
            <a:lvl2pPr marL="742950" indent="-285750">
              <a:defRPr sz="1600">
                <a:solidFill>
                  <a:schemeClr val="tx1"/>
                </a:solidFill>
                <a:latin typeface="taleb"/>
              </a:defRPr>
            </a:lvl2pPr>
            <a:lvl3pPr marL="1143000" indent="-228600">
              <a:defRPr sz="1600">
                <a:solidFill>
                  <a:schemeClr val="tx1"/>
                </a:solidFill>
                <a:latin typeface="taleb"/>
              </a:defRPr>
            </a:lvl3pPr>
            <a:lvl4pPr marL="1600200" indent="-228600">
              <a:defRPr sz="1600">
                <a:solidFill>
                  <a:schemeClr val="tx1"/>
                </a:solidFill>
                <a:latin typeface="taleb"/>
              </a:defRPr>
            </a:lvl4pPr>
            <a:lvl5pPr marL="2057400" indent="-228600">
              <a:defRPr sz="1600">
                <a:solidFill>
                  <a:schemeClr val="tx1"/>
                </a:solidFill>
                <a:latin typeface="taleb"/>
              </a:defRPr>
            </a:lvl5pPr>
            <a:lvl6pPr marL="2514600" indent="-228600" eaLnBrk="0" fontAlgn="base" hangingPunct="0">
              <a:spcBef>
                <a:spcPct val="50000"/>
              </a:spcBef>
              <a:spcAft>
                <a:spcPct val="0"/>
              </a:spcAft>
              <a:defRPr sz="1600">
                <a:solidFill>
                  <a:schemeClr val="tx1"/>
                </a:solidFill>
                <a:latin typeface="taleb"/>
              </a:defRPr>
            </a:lvl6pPr>
            <a:lvl7pPr marL="2971800" indent="-228600" eaLnBrk="0" fontAlgn="base" hangingPunct="0">
              <a:spcBef>
                <a:spcPct val="50000"/>
              </a:spcBef>
              <a:spcAft>
                <a:spcPct val="0"/>
              </a:spcAft>
              <a:defRPr sz="1600">
                <a:solidFill>
                  <a:schemeClr val="tx1"/>
                </a:solidFill>
                <a:latin typeface="taleb"/>
              </a:defRPr>
            </a:lvl7pPr>
            <a:lvl8pPr marL="3429000" indent="-228600" eaLnBrk="0" fontAlgn="base" hangingPunct="0">
              <a:spcBef>
                <a:spcPct val="50000"/>
              </a:spcBef>
              <a:spcAft>
                <a:spcPct val="0"/>
              </a:spcAft>
              <a:defRPr sz="1600">
                <a:solidFill>
                  <a:schemeClr val="tx1"/>
                </a:solidFill>
                <a:latin typeface="taleb"/>
              </a:defRPr>
            </a:lvl8pPr>
            <a:lvl9pPr marL="3886200" indent="-228600" eaLnBrk="0" fontAlgn="base" hangingPunct="0">
              <a:spcBef>
                <a:spcPct val="50000"/>
              </a:spcBef>
              <a:spcAft>
                <a:spcPct val="0"/>
              </a:spcAft>
              <a:defRPr sz="1600">
                <a:solidFill>
                  <a:schemeClr val="tx1"/>
                </a:solidFill>
                <a:latin typeface="taleb"/>
              </a:defRPr>
            </a:lvl9pPr>
          </a:lstStyle>
          <a:p>
            <a:pPr algn="ctr" eaLnBrk="0" hangingPunct="0">
              <a:spcBef>
                <a:spcPct val="50000"/>
              </a:spcBef>
              <a:defRPr/>
            </a:pPr>
            <a:r>
              <a:rPr lang="en-GB" sz="2000">
                <a:solidFill>
                  <a:srgbClr val="3333CC"/>
                </a:solidFill>
                <a:latin typeface="Batang" pitchFamily="18" charset="-127"/>
              </a:rPr>
              <a:t>Hazy reasoning behind clean air </a:t>
            </a:r>
            <a:r>
              <a:rPr lang="en-GB" sz="2000" b="1">
                <a:solidFill>
                  <a:srgbClr val="3333CC"/>
                </a:solidFill>
                <a:latin typeface="Batang" pitchFamily="18" charset="-127"/>
              </a:rPr>
              <a:t>David Goldston, </a:t>
            </a:r>
            <a:r>
              <a:rPr lang="en-GB" sz="2000">
                <a:solidFill>
                  <a:srgbClr val="3333CC"/>
                </a:solidFill>
                <a:latin typeface="Batang" pitchFamily="18" charset="-127"/>
              </a:rPr>
              <a:t>Nature 452|3, April 2008</a:t>
            </a:r>
          </a:p>
          <a:p>
            <a:pPr algn="ctr" eaLnBrk="0" hangingPunct="0">
              <a:spcBef>
                <a:spcPct val="50000"/>
              </a:spcBef>
              <a:defRPr/>
            </a:pPr>
            <a:r>
              <a:rPr lang="en-GB" sz="2000">
                <a:solidFill>
                  <a:srgbClr val="3333CC"/>
                </a:solidFill>
                <a:latin typeface="Batang" pitchFamily="18" charset="-127"/>
              </a:rPr>
              <a:t>‘Science alone can’t determine how regulations are written’</a:t>
            </a:r>
          </a:p>
          <a:p>
            <a:pPr algn="ctr" eaLnBrk="0" hangingPunct="0">
              <a:spcBef>
                <a:spcPct val="50000"/>
              </a:spcBef>
              <a:defRPr/>
            </a:pPr>
            <a:endParaRPr lang="en-GB" sz="2000">
              <a:solidFill>
                <a:srgbClr val="3333CC"/>
              </a:solidFill>
              <a:latin typeface="Batang" pitchFamily="18" charset="-127"/>
            </a:endParaRPr>
          </a:p>
        </p:txBody>
      </p:sp>
    </p:spTree>
    <p:extLst>
      <p:ext uri="{BB962C8B-B14F-4D97-AF65-F5344CB8AC3E}">
        <p14:creationId xmlns:p14="http://schemas.microsoft.com/office/powerpoint/2010/main" val="105185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648231" y="951079"/>
            <a:ext cx="4734373" cy="1046478"/>
          </a:xfrm>
          <a:prstGeom prst="rect">
            <a:avLst/>
          </a:prstGeom>
        </p:spPr>
        <p:txBody>
          <a:bodyPr/>
          <a:lstStyle>
            <a:lvl1pPr marL="342900" indent="-342900" algn="l" rtl="0" eaLnBrk="0" fontAlgn="base" hangingPunct="0">
              <a:lnSpc>
                <a:spcPts val="2400"/>
              </a:lnSpc>
              <a:spcBef>
                <a:spcPct val="0"/>
              </a:spcBef>
              <a:spcAft>
                <a:spcPct val="0"/>
              </a:spcAft>
              <a:buClr>
                <a:srgbClr val="37ACDE"/>
              </a:buClr>
              <a:buFont typeface="Verdana" pitchFamily="34" charset="0"/>
              <a:defRPr>
                <a:solidFill>
                  <a:srgbClr val="004494"/>
                </a:solidFill>
                <a:latin typeface="Garamond" pitchFamily="18" charset="0"/>
                <a:ea typeface="ＭＳ Ｐゴシック" pitchFamily="34" charset="-128"/>
                <a:cs typeface="Garamond" pitchFamily="18" charset="0"/>
              </a:defRPr>
            </a:lvl1pPr>
            <a:lvl2pPr marL="228600" indent="-228600" algn="l" rtl="0" eaLnBrk="0" fontAlgn="base" hangingPunct="0">
              <a:lnSpc>
                <a:spcPts val="2400"/>
              </a:lnSpc>
              <a:spcBef>
                <a:spcPct val="0"/>
              </a:spcBef>
              <a:spcAft>
                <a:spcPct val="0"/>
              </a:spcAft>
              <a:buClr>
                <a:srgbClr val="37ACDE"/>
              </a:buClr>
              <a:buFont typeface="Verdana"/>
              <a:buChar char="•"/>
              <a:defRPr sz="1800" b="0" i="0" baseline="0">
                <a:solidFill>
                  <a:srgbClr val="004494"/>
                </a:solidFill>
                <a:latin typeface="Garamond" pitchFamily="18" charset="0"/>
                <a:ea typeface="ＭＳ Ｐゴシック" pitchFamily="34" charset="-128"/>
              </a:defRPr>
            </a:lvl2pPr>
            <a:lvl3pPr marL="457200" indent="-228600" algn="l" rtl="0" eaLnBrk="0" fontAlgn="base" hangingPunct="0">
              <a:lnSpc>
                <a:spcPts val="2400"/>
              </a:lnSpc>
              <a:spcBef>
                <a:spcPct val="0"/>
              </a:spcBef>
              <a:spcAft>
                <a:spcPct val="0"/>
              </a:spcAft>
              <a:buClr>
                <a:srgbClr val="37ACDE"/>
              </a:buClr>
              <a:buFont typeface="Wingdings" charset="2"/>
              <a:buChar char="§"/>
              <a:defRPr sz="1600" baseline="0">
                <a:solidFill>
                  <a:srgbClr val="004494"/>
                </a:solidFill>
                <a:latin typeface="Garamond" pitchFamily="18" charset="0"/>
                <a:ea typeface="ＭＳ Ｐゴシック" pitchFamily="34" charset="-128"/>
              </a:defRPr>
            </a:lvl3pPr>
            <a:lvl4pPr marL="685800" indent="-228600" algn="l" rtl="0" eaLnBrk="0" fontAlgn="base" hangingPunct="0">
              <a:lnSpc>
                <a:spcPts val="2400"/>
              </a:lnSpc>
              <a:spcBef>
                <a:spcPts val="0"/>
              </a:spcBef>
              <a:spcAft>
                <a:spcPct val="0"/>
              </a:spcAft>
              <a:buClr>
                <a:srgbClr val="37ACDE"/>
              </a:buClr>
              <a:buFont typeface="Arial"/>
              <a:buChar char="•"/>
              <a:defRPr sz="1600" baseline="0">
                <a:solidFill>
                  <a:srgbClr val="004494"/>
                </a:solidFill>
                <a:latin typeface="Garamond" pitchFamily="18" charset="0"/>
                <a:ea typeface="ＭＳ Ｐゴシック" pitchFamily="34" charset="-128"/>
              </a:defRPr>
            </a:lvl4pPr>
            <a:lvl5pPr marL="914400" indent="-228600" algn="l" rtl="0" eaLnBrk="0" fontAlgn="base" hangingPunct="0">
              <a:lnSpc>
                <a:spcPts val="2400"/>
              </a:lnSpc>
              <a:spcBef>
                <a:spcPts val="0"/>
              </a:spcBef>
              <a:spcAft>
                <a:spcPct val="0"/>
              </a:spcAft>
              <a:buClr>
                <a:srgbClr val="37ACDE"/>
              </a:buClr>
              <a:buFont typeface="Verdana"/>
              <a:buChar char="–"/>
              <a:defRPr sz="1600" baseline="0">
                <a:solidFill>
                  <a:srgbClr val="004494"/>
                </a:solidFill>
                <a:latin typeface="Garamond" pitchFamily="18" charset="0"/>
                <a:ea typeface="ＭＳ Ｐゴシック"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marL="0" indent="0">
              <a:lnSpc>
                <a:spcPct val="100000"/>
              </a:lnSpc>
            </a:pPr>
            <a:r>
              <a:rPr lang="en-US" sz="2400" kern="0" dirty="0">
                <a:latin typeface="Batang" panose="02030600000101010101" pitchFamily="18" charset="-127"/>
                <a:ea typeface="Batang" panose="02030600000101010101" pitchFamily="18" charset="-127"/>
              </a:rPr>
              <a:t>‘</a:t>
            </a:r>
            <a:r>
              <a:rPr lang="en-US" sz="2400" kern="0" dirty="0" err="1">
                <a:latin typeface="Batang" panose="02030600000101010101" pitchFamily="18" charset="-127"/>
                <a:ea typeface="Batang" panose="02030600000101010101" pitchFamily="18" charset="-127"/>
              </a:rPr>
              <a:t>Science”the</a:t>
            </a:r>
            <a:r>
              <a:rPr lang="en-US" sz="2400" kern="0" dirty="0">
                <a:latin typeface="Batang" panose="02030600000101010101" pitchFamily="18" charset="-127"/>
                <a:ea typeface="Batang" panose="02030600000101010101" pitchFamily="18" charset="-127"/>
              </a:rPr>
              <a:t> Endless Frontier’ </a:t>
            </a:r>
          </a:p>
          <a:p>
            <a:pPr marL="0" indent="0">
              <a:lnSpc>
                <a:spcPct val="100000"/>
              </a:lnSpc>
            </a:pPr>
            <a:r>
              <a:rPr lang="en-US" sz="2400" kern="0" dirty="0">
                <a:latin typeface="Batang" panose="02030600000101010101" pitchFamily="18" charset="-127"/>
                <a:ea typeface="Batang" panose="02030600000101010101" pitchFamily="18" charset="-127"/>
              </a:rPr>
              <a:t>by Vannevar Bush, 1945:</a:t>
            </a:r>
          </a:p>
        </p:txBody>
      </p:sp>
      <p:sp>
        <p:nvSpPr>
          <p:cNvPr id="9" name="Content Placeholder 2"/>
          <p:cNvSpPr txBox="1">
            <a:spLocks/>
          </p:cNvSpPr>
          <p:nvPr/>
        </p:nvSpPr>
        <p:spPr>
          <a:xfrm>
            <a:off x="7153463" y="370134"/>
            <a:ext cx="2159998" cy="589064"/>
          </a:xfrm>
          <a:prstGeom prst="rect">
            <a:avLst/>
          </a:prstGeom>
        </p:spPr>
        <p:txBody>
          <a:bodyPr/>
          <a:lstStyle>
            <a:lvl1pPr marL="342900" indent="-342900" algn="l" rtl="0" eaLnBrk="0" fontAlgn="base" hangingPunct="0">
              <a:lnSpc>
                <a:spcPts val="2400"/>
              </a:lnSpc>
              <a:spcBef>
                <a:spcPct val="0"/>
              </a:spcBef>
              <a:spcAft>
                <a:spcPct val="0"/>
              </a:spcAft>
              <a:buClr>
                <a:srgbClr val="37ACDE"/>
              </a:buClr>
              <a:buFont typeface="Verdana" pitchFamily="34" charset="0"/>
              <a:defRPr>
                <a:solidFill>
                  <a:srgbClr val="004494"/>
                </a:solidFill>
                <a:latin typeface="Garamond" pitchFamily="18" charset="0"/>
                <a:ea typeface="ＭＳ Ｐゴシック" pitchFamily="34" charset="-128"/>
                <a:cs typeface="Garamond" pitchFamily="18" charset="0"/>
              </a:defRPr>
            </a:lvl1pPr>
            <a:lvl2pPr marL="228600" indent="-228600" algn="l" rtl="0" eaLnBrk="0" fontAlgn="base" hangingPunct="0">
              <a:lnSpc>
                <a:spcPts val="2400"/>
              </a:lnSpc>
              <a:spcBef>
                <a:spcPct val="0"/>
              </a:spcBef>
              <a:spcAft>
                <a:spcPct val="0"/>
              </a:spcAft>
              <a:buClr>
                <a:srgbClr val="37ACDE"/>
              </a:buClr>
              <a:buFont typeface="Verdana"/>
              <a:buChar char="•"/>
              <a:defRPr sz="1800" b="0" i="0" baseline="0">
                <a:solidFill>
                  <a:srgbClr val="004494"/>
                </a:solidFill>
                <a:latin typeface="Garamond" pitchFamily="18" charset="0"/>
                <a:ea typeface="ＭＳ Ｐゴシック" pitchFamily="34" charset="-128"/>
              </a:defRPr>
            </a:lvl2pPr>
            <a:lvl3pPr marL="457200" indent="-228600" algn="l" rtl="0" eaLnBrk="0" fontAlgn="base" hangingPunct="0">
              <a:lnSpc>
                <a:spcPts val="2400"/>
              </a:lnSpc>
              <a:spcBef>
                <a:spcPct val="0"/>
              </a:spcBef>
              <a:spcAft>
                <a:spcPct val="0"/>
              </a:spcAft>
              <a:buClr>
                <a:srgbClr val="37ACDE"/>
              </a:buClr>
              <a:buFont typeface="Wingdings" charset="2"/>
              <a:buChar char="§"/>
              <a:defRPr sz="1600" baseline="0">
                <a:solidFill>
                  <a:srgbClr val="004494"/>
                </a:solidFill>
                <a:latin typeface="Garamond" pitchFamily="18" charset="0"/>
                <a:ea typeface="ＭＳ Ｐゴシック" pitchFamily="34" charset="-128"/>
              </a:defRPr>
            </a:lvl3pPr>
            <a:lvl4pPr marL="685800" indent="-228600" algn="l" rtl="0" eaLnBrk="0" fontAlgn="base" hangingPunct="0">
              <a:lnSpc>
                <a:spcPts val="2400"/>
              </a:lnSpc>
              <a:spcBef>
                <a:spcPts val="0"/>
              </a:spcBef>
              <a:spcAft>
                <a:spcPct val="0"/>
              </a:spcAft>
              <a:buClr>
                <a:srgbClr val="37ACDE"/>
              </a:buClr>
              <a:buFont typeface="Arial"/>
              <a:buChar char="•"/>
              <a:defRPr sz="1600" baseline="0">
                <a:solidFill>
                  <a:srgbClr val="004494"/>
                </a:solidFill>
                <a:latin typeface="Garamond" pitchFamily="18" charset="0"/>
                <a:ea typeface="ＭＳ Ｐゴシック" pitchFamily="34" charset="-128"/>
              </a:defRPr>
            </a:lvl4pPr>
            <a:lvl5pPr marL="914400" indent="-228600" algn="l" rtl="0" eaLnBrk="0" fontAlgn="base" hangingPunct="0">
              <a:lnSpc>
                <a:spcPts val="2400"/>
              </a:lnSpc>
              <a:spcBef>
                <a:spcPts val="0"/>
              </a:spcBef>
              <a:spcAft>
                <a:spcPct val="0"/>
              </a:spcAft>
              <a:buClr>
                <a:srgbClr val="37ACDE"/>
              </a:buClr>
              <a:buFont typeface="Verdana"/>
              <a:buChar char="–"/>
              <a:defRPr sz="1600" baseline="0">
                <a:solidFill>
                  <a:srgbClr val="004494"/>
                </a:solidFill>
                <a:latin typeface="Garamond" pitchFamily="18" charset="0"/>
                <a:ea typeface="ＭＳ Ｐゴシック"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marL="0" indent="0" algn="ctr">
              <a:lnSpc>
                <a:spcPct val="100000"/>
              </a:lnSpc>
            </a:pPr>
            <a:r>
              <a:rPr lang="en-US" kern="0" dirty="0">
                <a:latin typeface="Batang" panose="02030600000101010101" pitchFamily="18" charset="-127"/>
                <a:ea typeface="Batang" panose="02030600000101010101" pitchFamily="18" charset="-127"/>
              </a:rPr>
              <a:t>Vannevar Bush </a:t>
            </a:r>
          </a:p>
          <a:p>
            <a:pPr marL="0" indent="0" algn="ctr">
              <a:lnSpc>
                <a:spcPct val="100000"/>
              </a:lnSpc>
            </a:pPr>
            <a:r>
              <a:rPr lang="en-US" kern="0" dirty="0">
                <a:latin typeface="Batang" panose="02030600000101010101" pitchFamily="18" charset="-127"/>
                <a:ea typeface="Batang" panose="02030600000101010101" pitchFamily="18" charset="-127"/>
              </a:rPr>
              <a:t>(1890-1974)</a:t>
            </a:r>
          </a:p>
        </p:txBody>
      </p:sp>
      <p:pic>
        <p:nvPicPr>
          <p:cNvPr id="3" name="Picture 2"/>
          <p:cNvPicPr>
            <a:picLocks noChangeAspect="1"/>
          </p:cNvPicPr>
          <p:nvPr/>
        </p:nvPicPr>
        <p:blipFill>
          <a:blip r:embed="rId2"/>
          <a:stretch>
            <a:fillRect/>
          </a:stretch>
        </p:blipFill>
        <p:spPr>
          <a:xfrm>
            <a:off x="9101401" y="212897"/>
            <a:ext cx="1343664" cy="1784661"/>
          </a:xfrm>
          <a:prstGeom prst="rect">
            <a:avLst/>
          </a:prstGeom>
        </p:spPr>
      </p:pic>
      <p:sp>
        <p:nvSpPr>
          <p:cNvPr id="6" name="Content Placeholder 2">
            <a:extLst>
              <a:ext uri="{FF2B5EF4-FFF2-40B4-BE49-F238E27FC236}">
                <a16:creationId xmlns:a16="http://schemas.microsoft.com/office/drawing/2014/main" id="{E6A6F8EA-64D3-4755-9D40-089F3CC2A147}"/>
              </a:ext>
            </a:extLst>
          </p:cNvPr>
          <p:cNvSpPr txBox="1">
            <a:spLocks/>
          </p:cNvSpPr>
          <p:nvPr/>
        </p:nvSpPr>
        <p:spPr>
          <a:xfrm>
            <a:off x="1648230" y="2316113"/>
            <a:ext cx="8797348" cy="2416525"/>
          </a:xfrm>
          <a:prstGeom prst="rect">
            <a:avLst/>
          </a:prstGeom>
        </p:spPr>
        <p:txBody>
          <a:bodyPr/>
          <a:lstStyle>
            <a:lvl1pPr marL="342900" indent="-342900" algn="l" rtl="0" eaLnBrk="0" fontAlgn="base" hangingPunct="0">
              <a:lnSpc>
                <a:spcPts val="2400"/>
              </a:lnSpc>
              <a:spcBef>
                <a:spcPct val="0"/>
              </a:spcBef>
              <a:spcAft>
                <a:spcPct val="0"/>
              </a:spcAft>
              <a:buClr>
                <a:srgbClr val="37ACDE"/>
              </a:buClr>
              <a:buFont typeface="Verdana" pitchFamily="34" charset="0"/>
              <a:defRPr>
                <a:solidFill>
                  <a:srgbClr val="004494"/>
                </a:solidFill>
                <a:latin typeface="Garamond" pitchFamily="18" charset="0"/>
                <a:ea typeface="ＭＳ Ｐゴシック" pitchFamily="34" charset="-128"/>
                <a:cs typeface="Garamond" pitchFamily="18" charset="0"/>
              </a:defRPr>
            </a:lvl1pPr>
            <a:lvl2pPr marL="228600" indent="-228600" algn="l" rtl="0" eaLnBrk="0" fontAlgn="base" hangingPunct="0">
              <a:lnSpc>
                <a:spcPts val="2400"/>
              </a:lnSpc>
              <a:spcBef>
                <a:spcPct val="0"/>
              </a:spcBef>
              <a:spcAft>
                <a:spcPct val="0"/>
              </a:spcAft>
              <a:buClr>
                <a:srgbClr val="37ACDE"/>
              </a:buClr>
              <a:buFont typeface="Verdana"/>
              <a:buChar char="•"/>
              <a:defRPr sz="1800" b="0" i="0" baseline="0">
                <a:solidFill>
                  <a:srgbClr val="004494"/>
                </a:solidFill>
                <a:latin typeface="Garamond" pitchFamily="18" charset="0"/>
                <a:ea typeface="ＭＳ Ｐゴシック" pitchFamily="34" charset="-128"/>
              </a:defRPr>
            </a:lvl2pPr>
            <a:lvl3pPr marL="457200" indent="-228600" algn="l" rtl="0" eaLnBrk="0" fontAlgn="base" hangingPunct="0">
              <a:lnSpc>
                <a:spcPts val="2400"/>
              </a:lnSpc>
              <a:spcBef>
                <a:spcPct val="0"/>
              </a:spcBef>
              <a:spcAft>
                <a:spcPct val="0"/>
              </a:spcAft>
              <a:buClr>
                <a:srgbClr val="37ACDE"/>
              </a:buClr>
              <a:buFont typeface="Wingdings" charset="2"/>
              <a:buChar char="§"/>
              <a:defRPr sz="1600" baseline="0">
                <a:solidFill>
                  <a:srgbClr val="004494"/>
                </a:solidFill>
                <a:latin typeface="Garamond" pitchFamily="18" charset="0"/>
                <a:ea typeface="ＭＳ Ｐゴシック" pitchFamily="34" charset="-128"/>
              </a:defRPr>
            </a:lvl3pPr>
            <a:lvl4pPr marL="685800" indent="-228600" algn="l" rtl="0" eaLnBrk="0" fontAlgn="base" hangingPunct="0">
              <a:lnSpc>
                <a:spcPts val="2400"/>
              </a:lnSpc>
              <a:spcBef>
                <a:spcPts val="0"/>
              </a:spcBef>
              <a:spcAft>
                <a:spcPct val="0"/>
              </a:spcAft>
              <a:buClr>
                <a:srgbClr val="37ACDE"/>
              </a:buClr>
              <a:buFont typeface="Arial"/>
              <a:buChar char="•"/>
              <a:defRPr sz="1600" baseline="0">
                <a:solidFill>
                  <a:srgbClr val="004494"/>
                </a:solidFill>
                <a:latin typeface="Garamond" pitchFamily="18" charset="0"/>
                <a:ea typeface="ＭＳ Ｐゴシック" pitchFamily="34" charset="-128"/>
              </a:defRPr>
            </a:lvl4pPr>
            <a:lvl5pPr marL="914400" indent="-228600" algn="l" rtl="0" eaLnBrk="0" fontAlgn="base" hangingPunct="0">
              <a:lnSpc>
                <a:spcPts val="2400"/>
              </a:lnSpc>
              <a:spcBef>
                <a:spcPts val="0"/>
              </a:spcBef>
              <a:spcAft>
                <a:spcPct val="0"/>
              </a:spcAft>
              <a:buClr>
                <a:srgbClr val="37ACDE"/>
              </a:buClr>
              <a:buFont typeface="Verdana"/>
              <a:buChar char="–"/>
              <a:defRPr sz="1600" baseline="0">
                <a:solidFill>
                  <a:srgbClr val="004494"/>
                </a:solidFill>
                <a:latin typeface="Garamond" pitchFamily="18" charset="0"/>
                <a:ea typeface="ＭＳ Ｐゴシック"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marL="0" indent="0">
              <a:lnSpc>
                <a:spcPct val="100000"/>
              </a:lnSpc>
            </a:pPr>
            <a:r>
              <a:rPr lang="en-GB" sz="2800" kern="0" dirty="0">
                <a:latin typeface="Batang" panose="02030600000101010101" pitchFamily="18" charset="-127"/>
                <a:ea typeface="Batang" panose="02030600000101010101" pitchFamily="18" charset="-127"/>
              </a:rPr>
              <a:t>“One of our hopes is that after the war there will be full employment. […] To create more jobs we must make new and better and cheaper products […] founded on […] basic scientific research. […the] Government […] opened the seas to clipper ships and furnished land for pioneers. Although these frontiers have more or less disappeared, the frontier of science remains.” </a:t>
            </a:r>
          </a:p>
          <a:p>
            <a:pPr marL="0" indent="0">
              <a:lnSpc>
                <a:spcPct val="100000"/>
              </a:lnSpc>
            </a:pPr>
            <a:endParaRPr lang="en-US" sz="1350" kern="0" dirty="0">
              <a:latin typeface="Batang" panose="02030600000101010101" pitchFamily="18" charset="-127"/>
              <a:ea typeface="Batang" panose="02030600000101010101" pitchFamily="18" charset="-127"/>
            </a:endParaRPr>
          </a:p>
          <a:p>
            <a:pPr marL="0" indent="0">
              <a:lnSpc>
                <a:spcPct val="100000"/>
              </a:lnSpc>
            </a:pPr>
            <a:r>
              <a:rPr lang="en-GB" sz="1350" dirty="0"/>
              <a:t>Bush, V. (1945) Science: the endless frontier, United States Office of Scientific Research and Development, U.S. Govt. print office.</a:t>
            </a:r>
          </a:p>
          <a:p>
            <a:pPr marL="0" indent="0">
              <a:lnSpc>
                <a:spcPct val="100000"/>
              </a:lnSpc>
            </a:pPr>
            <a:endParaRPr lang="en-US" sz="1350" kern="0" dirty="0">
              <a:latin typeface="Batang" panose="02030600000101010101" pitchFamily="18" charset="-127"/>
              <a:ea typeface="Batang" panose="02030600000101010101" pitchFamily="18" charset="-127"/>
            </a:endParaRPr>
          </a:p>
          <a:p>
            <a:pPr marL="0" indent="0">
              <a:lnSpc>
                <a:spcPct val="100000"/>
              </a:lnSpc>
            </a:pPr>
            <a:endParaRPr lang="en-US" sz="2400" kern="0" dirty="0">
              <a:latin typeface="Batang" panose="02030600000101010101" pitchFamily="18" charset="-127"/>
              <a:ea typeface="Batang" panose="02030600000101010101" pitchFamily="18" charset="-127"/>
            </a:endParaRPr>
          </a:p>
          <a:p>
            <a:pPr marL="0" indent="0">
              <a:lnSpc>
                <a:spcPct val="100000"/>
              </a:lnSpc>
            </a:pPr>
            <a:r>
              <a:rPr lang="en-US" sz="2000" kern="0" dirty="0">
                <a:latin typeface="Batang" panose="02030600000101010101" pitchFamily="18" charset="-127"/>
                <a:ea typeface="Batang" panose="02030600000101010101" pitchFamily="18" charset="-127"/>
              </a:rPr>
              <a:t>Slide by Andrea Saltelli</a:t>
            </a:r>
          </a:p>
          <a:p>
            <a:pPr marL="0" indent="0">
              <a:lnSpc>
                <a:spcPct val="100000"/>
              </a:lnSpc>
            </a:pPr>
            <a:endParaRPr lang="en-US" sz="2400" kern="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26507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2DDF2CC3-E08E-4442-B1D8-0C2599E90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730" y="643466"/>
            <a:ext cx="6440539" cy="5571067"/>
          </a:xfrm>
          <a:prstGeom prst="rect">
            <a:avLst/>
          </a:prstGeom>
        </p:spPr>
      </p:pic>
      <p:sp>
        <p:nvSpPr>
          <p:cNvPr id="4" name="TextBox 3">
            <a:extLst>
              <a:ext uri="{FF2B5EF4-FFF2-40B4-BE49-F238E27FC236}">
                <a16:creationId xmlns:a16="http://schemas.microsoft.com/office/drawing/2014/main" id="{1F0CA48A-7410-45C2-8445-CD2547A592C0}"/>
              </a:ext>
            </a:extLst>
          </p:cNvPr>
          <p:cNvSpPr txBox="1"/>
          <p:nvPr/>
        </p:nvSpPr>
        <p:spPr>
          <a:xfrm>
            <a:off x="496389" y="509451"/>
            <a:ext cx="3553097" cy="1200329"/>
          </a:xfrm>
          <a:prstGeom prst="rect">
            <a:avLst/>
          </a:prstGeom>
          <a:noFill/>
        </p:spPr>
        <p:txBody>
          <a:bodyPr wrap="square" rtlCol="0">
            <a:spAutoFit/>
          </a:bodyPr>
          <a:lstStyle/>
          <a:p>
            <a:r>
              <a:rPr lang="en-GB" b="1" i="1" dirty="0"/>
              <a:t>Big Science</a:t>
            </a:r>
          </a:p>
          <a:p>
            <a:r>
              <a:rPr lang="en-GB" i="1" dirty="0"/>
              <a:t>Weinberg, Alvin 1961. "Impact of Large-Scale Science on the United States". Science. 134.</a:t>
            </a:r>
            <a:endParaRPr lang="en-GB" dirty="0"/>
          </a:p>
        </p:txBody>
      </p:sp>
      <p:sp>
        <p:nvSpPr>
          <p:cNvPr id="5" name="TextBox 4">
            <a:extLst>
              <a:ext uri="{FF2B5EF4-FFF2-40B4-BE49-F238E27FC236}">
                <a16:creationId xmlns:a16="http://schemas.microsoft.com/office/drawing/2014/main" id="{FADECFE0-A6FB-4403-9245-A480909D6F8A}"/>
              </a:ext>
            </a:extLst>
          </p:cNvPr>
          <p:cNvSpPr txBox="1"/>
          <p:nvPr/>
        </p:nvSpPr>
        <p:spPr>
          <a:xfrm>
            <a:off x="7027818" y="1867989"/>
            <a:ext cx="1299430" cy="369332"/>
          </a:xfrm>
          <a:prstGeom prst="rect">
            <a:avLst/>
          </a:prstGeom>
          <a:noFill/>
        </p:spPr>
        <p:txBody>
          <a:bodyPr wrap="square" rtlCol="0">
            <a:spAutoFit/>
          </a:bodyPr>
          <a:lstStyle/>
          <a:p>
            <a:r>
              <a:rPr lang="en-GB" b="1" dirty="0"/>
              <a:t>1963</a:t>
            </a:r>
          </a:p>
        </p:txBody>
      </p:sp>
    </p:spTree>
    <p:extLst>
      <p:ext uri="{BB962C8B-B14F-4D97-AF65-F5344CB8AC3E}">
        <p14:creationId xmlns:p14="http://schemas.microsoft.com/office/powerpoint/2010/main" val="72195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ctrTitle"/>
          </p:nvPr>
        </p:nvSpPr>
        <p:spPr>
          <a:xfrm>
            <a:off x="3773905" y="260351"/>
            <a:ext cx="6737685" cy="1315787"/>
          </a:xfrm>
        </p:spPr>
        <p:txBody>
          <a:bodyPr>
            <a:normAutofit fontScale="90000"/>
          </a:bodyPr>
          <a:lstStyle/>
          <a:p>
            <a:pPr eaLnBrk="1" hangingPunct="1"/>
            <a:r>
              <a:rPr lang="en-GB" sz="2300" b="1" dirty="0"/>
              <a:t>Eisenhower's Farewell Address to the Nation </a:t>
            </a:r>
            <a:r>
              <a:rPr lang="en-GB" sz="2300" dirty="0"/>
              <a:t>January 17, 1961 </a:t>
            </a:r>
            <a:br>
              <a:rPr lang="en-GB" sz="2300" dirty="0"/>
            </a:br>
            <a:r>
              <a:rPr lang="en-GB" sz="2300" dirty="0"/>
              <a:t>http://www.informationclearinghouse.info/article5407.htm </a:t>
            </a:r>
            <a:br>
              <a:rPr lang="en-GB" sz="2300" dirty="0"/>
            </a:br>
            <a:endParaRPr lang="en-GB" sz="2300" dirty="0"/>
          </a:p>
        </p:txBody>
      </p:sp>
      <p:sp>
        <p:nvSpPr>
          <p:cNvPr id="100355" name="Subtitle 2"/>
          <p:cNvSpPr>
            <a:spLocks noGrp="1"/>
          </p:cNvSpPr>
          <p:nvPr>
            <p:ph type="subTitle" idx="1"/>
          </p:nvPr>
        </p:nvSpPr>
        <p:spPr>
          <a:xfrm>
            <a:off x="1774825" y="2117558"/>
            <a:ext cx="8642350" cy="4480092"/>
          </a:xfrm>
        </p:spPr>
        <p:txBody>
          <a:bodyPr>
            <a:normAutofit fontScale="92500" lnSpcReduction="10000"/>
          </a:bodyPr>
          <a:lstStyle/>
          <a:p>
            <a:pPr algn="just" eaLnBrk="1" hangingPunct="1"/>
            <a:endParaRPr lang="en-GB" sz="2200" dirty="0"/>
          </a:p>
          <a:p>
            <a:pPr algn="just" eaLnBrk="1" hangingPunct="1"/>
            <a:endParaRPr lang="en-GB" sz="2200" dirty="0"/>
          </a:p>
          <a:p>
            <a:pPr algn="just" eaLnBrk="1" hangingPunct="1"/>
            <a:r>
              <a:rPr lang="en-GB" sz="2200" dirty="0"/>
              <a:t>Today, the solitary inventor, tinkering in his shop, has been overshadowed by task forces of scientists in laboratories and testing fields. In the same fashion, the free university, historically the fountainhead of free ideas and scientific discovery, has experienced a revolution in the conduct of research. Partly because of the huge costs involved, a government contract becomes virtually a substitute for intellectual curiosity. For every old blackboard there are now hundreds of new electronic computers. </a:t>
            </a:r>
          </a:p>
          <a:p>
            <a:pPr algn="just" eaLnBrk="1" hangingPunct="1"/>
            <a:endParaRPr lang="en-GB" sz="2200" dirty="0"/>
          </a:p>
          <a:p>
            <a:pPr algn="just" eaLnBrk="1" hangingPunct="1"/>
            <a:r>
              <a:rPr lang="en-GB" sz="2200" dirty="0"/>
              <a:t>The prospect of domination of the nation's scholars by Federal employment, project allocations, and the power of money is ever present – and is gravely to be regarded. </a:t>
            </a:r>
            <a:r>
              <a:rPr lang="en-GB" sz="2200" b="1" dirty="0"/>
              <a:t>Yet, in holding scientific research and discovery in respect, as we should, we must also be alert to the equal and opposite danger that public policy could itself become the captive of a scientific-technological elite</a:t>
            </a:r>
            <a:r>
              <a:rPr lang="en-GB" sz="2200" dirty="0"/>
              <a:t>. </a:t>
            </a:r>
          </a:p>
          <a:p>
            <a:pPr eaLnBrk="1" hangingPunct="1"/>
            <a:endParaRPr lang="en-GB" sz="2200" dirty="0"/>
          </a:p>
        </p:txBody>
      </p:sp>
      <p:pic>
        <p:nvPicPr>
          <p:cNvPr id="1026" name="Picture 2" descr="https://s14-eu5.ixquick.com/cgi-bin/serveimage?url=https%3A%2F%2Fupload.wikimedia.org%2Fwikipedia%2Fcommons%2Fd%2Fd9%2FEisenhower_in_the_Oval_Office.jpg&amp;sp=470cca6b0d378b3200df3321b08c688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526" y="141288"/>
            <a:ext cx="2009775" cy="254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1009</Words>
  <Application>Microsoft Office PowerPoint</Application>
  <PresentationFormat>Widescreen</PresentationFormat>
  <Paragraphs>73</Paragraphs>
  <Slides>17</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30" baseType="lpstr">
      <vt:lpstr>Batang</vt:lpstr>
      <vt:lpstr>Arial</vt:lpstr>
      <vt:lpstr>Calibri</vt:lpstr>
      <vt:lpstr>Calibri Light</vt:lpstr>
      <vt:lpstr>Californian FB</vt:lpstr>
      <vt:lpstr>Comic Sans MS</vt:lpstr>
      <vt:lpstr>Corbel</vt:lpstr>
      <vt:lpstr>Courier New</vt:lpstr>
      <vt:lpstr>Garamond</vt:lpstr>
      <vt:lpstr>Times New Roman</vt:lpstr>
      <vt:lpstr>Verdana</vt:lpstr>
      <vt:lpstr>Tema di Office</vt:lpstr>
      <vt:lpstr>Acrobat Document</vt:lpstr>
      <vt:lpstr>PowerPoint Presentation</vt:lpstr>
      <vt:lpstr> Corriere della Sera 05/01/2021  </vt:lpstr>
      <vt:lpstr> (Sir) David Spiegelhalter, chair of the University of Cambridge Winton Centre for Risk &amp; Evidence Communication Times Higher Education, September 3, 2021  </vt:lpstr>
      <vt:lpstr>PowerPoint Presentation</vt:lpstr>
      <vt:lpstr>PowerPoint Presentation</vt:lpstr>
      <vt:lpstr>PowerPoint Presentation</vt:lpstr>
      <vt:lpstr>PowerPoint Presentation</vt:lpstr>
      <vt:lpstr>PowerPoint Presentation</vt:lpstr>
      <vt:lpstr>Eisenhower's Farewell Address to the Nation January 17, 1961  http://www.informationclearinghouse.info/article5407.htm  </vt:lpstr>
      <vt:lpstr>PowerPoint Presentation</vt:lpstr>
      <vt:lpstr>PowerPoint Presentation</vt:lpstr>
      <vt:lpstr>Galileo: primary and secondary qualities </vt:lpstr>
      <vt:lpstr>COMPLEXITY AS A SYSTEM PROPERTY ROBERT ROSEN  International Journal Of General System, 3:4, 227-232,1977</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È possibile condurre studi clinici durante una pandemia? L’esempio di uno studio sull’idrossiclorochina</dc:title>
  <dc:creator>abiggeri</dc:creator>
  <cp:lastModifiedBy>Silvio Oscar Funtowicz</cp:lastModifiedBy>
  <cp:revision>138</cp:revision>
  <dcterms:created xsi:type="dcterms:W3CDTF">2021-09-06T08:12:41Z</dcterms:created>
  <dcterms:modified xsi:type="dcterms:W3CDTF">2023-09-29T08:27:10Z</dcterms:modified>
</cp:coreProperties>
</file>